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3"/>
  </p:notesMasterIdLst>
  <p:handoutMasterIdLst>
    <p:handoutMasterId r:id="rId44"/>
  </p:handoutMasterIdLst>
  <p:sldIdLst>
    <p:sldId id="256" r:id="rId2"/>
    <p:sldId id="257" r:id="rId3"/>
    <p:sldId id="307" r:id="rId4"/>
    <p:sldId id="310" r:id="rId5"/>
    <p:sldId id="309" r:id="rId6"/>
    <p:sldId id="319" r:id="rId7"/>
    <p:sldId id="311" r:id="rId8"/>
    <p:sldId id="312" r:id="rId9"/>
    <p:sldId id="313" r:id="rId10"/>
    <p:sldId id="314" r:id="rId11"/>
    <p:sldId id="303" r:id="rId12"/>
    <p:sldId id="302" r:id="rId13"/>
    <p:sldId id="273" r:id="rId14"/>
    <p:sldId id="295" r:id="rId15"/>
    <p:sldId id="289" r:id="rId16"/>
    <p:sldId id="277" r:id="rId17"/>
    <p:sldId id="293" r:id="rId18"/>
    <p:sldId id="315" r:id="rId19"/>
    <p:sldId id="258" r:id="rId20"/>
    <p:sldId id="288" r:id="rId21"/>
    <p:sldId id="264" r:id="rId22"/>
    <p:sldId id="266" r:id="rId23"/>
    <p:sldId id="265" r:id="rId24"/>
    <p:sldId id="263" r:id="rId25"/>
    <p:sldId id="270" r:id="rId26"/>
    <p:sldId id="305" r:id="rId27"/>
    <p:sldId id="269" r:id="rId28"/>
    <p:sldId id="271" r:id="rId29"/>
    <p:sldId id="291" r:id="rId30"/>
    <p:sldId id="262" r:id="rId31"/>
    <p:sldId id="316" r:id="rId32"/>
    <p:sldId id="317" r:id="rId33"/>
    <p:sldId id="320" r:id="rId34"/>
    <p:sldId id="272" r:id="rId35"/>
    <p:sldId id="281" r:id="rId36"/>
    <p:sldId id="282" r:id="rId37"/>
    <p:sldId id="274" r:id="rId38"/>
    <p:sldId id="283" r:id="rId39"/>
    <p:sldId id="299" r:id="rId40"/>
    <p:sldId id="300" r:id="rId41"/>
    <p:sldId id="27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ECF59F-E84F-4DDB-96A8-801063D21F60}" v="1" dt="2023-04-17T12:15:34.0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307" autoAdjust="0"/>
  </p:normalViewPr>
  <p:slideViewPr>
    <p:cSldViewPr snapToGrid="0">
      <p:cViewPr varScale="1">
        <p:scale>
          <a:sx n="63" d="100"/>
          <a:sy n="63" d="100"/>
        </p:scale>
        <p:origin x="1354"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gors Buķis-Fleitmanis" userId="ae8593c40e5a0a08" providerId="LiveId" clId="{D8ECF59F-E84F-4DDB-96A8-801063D21F60}"/>
    <pc:docChg chg="custSel modSld">
      <pc:chgData name="Igors Buķis-Fleitmanis" userId="ae8593c40e5a0a08" providerId="LiveId" clId="{D8ECF59F-E84F-4DDB-96A8-801063D21F60}" dt="2023-04-17T12:15:39.583" v="2" actId="27636"/>
      <pc:docMkLst>
        <pc:docMk/>
      </pc:docMkLst>
      <pc:sldChg chg="modSp mod">
        <pc:chgData name="Igors Buķis-Fleitmanis" userId="ae8593c40e5a0a08" providerId="LiveId" clId="{D8ECF59F-E84F-4DDB-96A8-801063D21F60}" dt="2023-04-17T12:15:39.583" v="2" actId="27636"/>
        <pc:sldMkLst>
          <pc:docMk/>
          <pc:sldMk cId="3406187085" sldId="302"/>
        </pc:sldMkLst>
        <pc:spChg chg="mod">
          <ac:chgData name="Igors Buķis-Fleitmanis" userId="ae8593c40e5a0a08" providerId="LiveId" clId="{D8ECF59F-E84F-4DDB-96A8-801063D21F60}" dt="2023-04-17T12:15:39.583" v="2" actId="27636"/>
          <ac:spMkLst>
            <pc:docMk/>
            <pc:sldMk cId="3406187085" sldId="302"/>
            <ac:spMk id="3" creationId="{24A54C43-9F35-2073-E30C-DA84AC5CD67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2E70517-268E-4776-8567-457AA2EC78B1}" type="datetimeFigureOut">
              <a:rPr lang="ru-RU" smtClean="0"/>
              <a:pPr/>
              <a:t>12.05.2025</a:t>
            </a:fld>
            <a:endParaRPr lang="ru-R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E51CF2-3C58-4F59-AE81-7BDF4886E010}" type="slidenum">
              <a:rPr lang="ru-RU" smtClean="0"/>
              <a:pPr/>
              <a:t>‹#›</a:t>
            </a:fld>
            <a:endParaRPr lang="ru-RU"/>
          </a:p>
        </p:txBody>
      </p:sp>
    </p:spTree>
    <p:extLst>
      <p:ext uri="{BB962C8B-B14F-4D97-AF65-F5344CB8AC3E}">
        <p14:creationId xmlns:p14="http://schemas.microsoft.com/office/powerpoint/2010/main" val="2598970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07D830-5240-4669-8210-3ACD10E2A170}" type="datetimeFigureOut">
              <a:rPr lang="lv-LV" smtClean="0"/>
              <a:pPr/>
              <a:t>12.05.2025</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ACE3C2-F600-4320-B08A-089C222994D9}" type="slidenum">
              <a:rPr lang="lv-LV" smtClean="0"/>
              <a:pPr/>
              <a:t>‹#›</a:t>
            </a:fld>
            <a:endParaRPr lang="lv-LV"/>
          </a:p>
        </p:txBody>
      </p:sp>
    </p:spTree>
    <p:extLst>
      <p:ext uri="{BB962C8B-B14F-4D97-AF65-F5344CB8AC3E}">
        <p14:creationId xmlns:p14="http://schemas.microsoft.com/office/powerpoint/2010/main" val="46680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3ACE3C2-F600-4320-B08A-089C222994D9}" type="slidenum">
              <a:rPr lang="lv-LV" smtClean="0"/>
              <a:pPr/>
              <a:t>2</a:t>
            </a:fld>
            <a:endParaRPr lang="lv-LV"/>
          </a:p>
        </p:txBody>
      </p:sp>
    </p:spTree>
    <p:extLst>
      <p:ext uri="{BB962C8B-B14F-4D97-AF65-F5344CB8AC3E}">
        <p14:creationId xmlns:p14="http://schemas.microsoft.com/office/powerpoint/2010/main" val="1284712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3ACE3C2-F600-4320-B08A-089C222994D9}" type="slidenum">
              <a:rPr lang="lv-LV" smtClean="0"/>
              <a:pPr/>
              <a:t>11</a:t>
            </a:fld>
            <a:endParaRPr lang="lv-LV"/>
          </a:p>
        </p:txBody>
      </p:sp>
    </p:spTree>
    <p:extLst>
      <p:ext uri="{BB962C8B-B14F-4D97-AF65-F5344CB8AC3E}">
        <p14:creationId xmlns:p14="http://schemas.microsoft.com/office/powerpoint/2010/main" val="248880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2021. Gada 12. oktobra spriedums Augstākā tiesa Senāts Civillietu departaments Nr. SKC-191/2021</a:t>
            </a:r>
          </a:p>
          <a:p>
            <a:endParaRPr lang="lv-LV" dirty="0"/>
          </a:p>
          <a:p>
            <a:r>
              <a:rPr lang="lv-LV" dirty="0"/>
              <a:t>2002.gada 16.oktobrī, esot labai pašsajūtai, treniņa laikā prasītājs </a:t>
            </a:r>
            <a:r>
              <a:rPr lang="lv-LV" dirty="0" err="1"/>
              <a:t>pēkšņizaudējis</a:t>
            </a:r>
            <a:r>
              <a:rPr lang="lv-LV" dirty="0"/>
              <a:t> samaņu, un vēlāk iestājusies viņa klīniskā nāve.</a:t>
            </a:r>
          </a:p>
          <a:p>
            <a:r>
              <a:rPr lang="lv-LV" dirty="0"/>
              <a:t>Pēc desmit gadiem, t.i. 2012. gada 17.oktobrī tika celta prasība.</a:t>
            </a:r>
          </a:p>
        </p:txBody>
      </p:sp>
      <p:sp>
        <p:nvSpPr>
          <p:cNvPr id="4" name="Slaida numura vietturis 3"/>
          <p:cNvSpPr>
            <a:spLocks noGrp="1"/>
          </p:cNvSpPr>
          <p:nvPr>
            <p:ph type="sldNum" sz="quarter" idx="5"/>
          </p:nvPr>
        </p:nvSpPr>
        <p:spPr/>
        <p:txBody>
          <a:bodyPr/>
          <a:lstStyle/>
          <a:p>
            <a:fld id="{03ACE3C2-F600-4320-B08A-089C222994D9}" type="slidenum">
              <a:rPr lang="lv-LV" smtClean="0"/>
              <a:pPr/>
              <a:t>12</a:t>
            </a:fld>
            <a:endParaRPr lang="lv-LV"/>
          </a:p>
        </p:txBody>
      </p:sp>
    </p:spTree>
    <p:extLst>
      <p:ext uri="{BB962C8B-B14F-4D97-AF65-F5344CB8AC3E}">
        <p14:creationId xmlns:p14="http://schemas.microsoft.com/office/powerpoint/2010/main" val="1294700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Skatot šo sākotnēji maldīgi varētu rasties priekšstats, ka nometnes organizētājs ir atbildīgs par visu, taču, gudri plānojot un organizējot savu darbību šo atbildības nastu ir iespējams sadalīt, deleģējot to vairākiem tiesību subjektiem, kas iesaistīti nometnes organizācijā. Šeit runa iet par pienākumu un tiesību sadali, piemēram, daļa pienākumu tiek deleģēta jeb uzticēta nometnes vadītājam, kā kompetentam speciālistam, ne mazums pienākumu un tiesību tiek noteikts gan dalībniekam, gan tā likumiskajiem pārstāvjiem – vecākiem. Līdz ar to lielais atbildības kopums tiek sadalīts mazākos apkopojumos un līdz ar to kļūst vieglāk administrējams, uzraugāms, kontrolējams un izpildāms.</a:t>
            </a:r>
          </a:p>
        </p:txBody>
      </p:sp>
      <p:sp>
        <p:nvSpPr>
          <p:cNvPr id="4" name="Slide Number Placeholder 3"/>
          <p:cNvSpPr>
            <a:spLocks noGrp="1"/>
          </p:cNvSpPr>
          <p:nvPr>
            <p:ph type="sldNum" sz="quarter" idx="10"/>
          </p:nvPr>
        </p:nvSpPr>
        <p:spPr/>
        <p:txBody>
          <a:bodyPr/>
          <a:lstStyle/>
          <a:p>
            <a:fld id="{03ACE3C2-F600-4320-B08A-089C222994D9}" type="slidenum">
              <a:rPr lang="lv-LV" smtClean="0"/>
              <a:pPr/>
              <a:t>16</a:t>
            </a:fld>
            <a:endParaRPr lang="lv-LV"/>
          </a:p>
        </p:txBody>
      </p:sp>
    </p:spTree>
    <p:extLst>
      <p:ext uri="{BB962C8B-B14F-4D97-AF65-F5344CB8AC3E}">
        <p14:creationId xmlns:p14="http://schemas.microsoft.com/office/powerpoint/2010/main" val="4198136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Nometnes organizācija tiek īstenota, ar dokumentu palīdzību, kuros tiek definēts un noteikts tiesību un pienākumu kopums, aprakstītas procedūras, pamatojoties uz šiem dokumentiem tiek īstenotas praktiskās darbības, izdalīta materiāli tehniskā bāze.</a:t>
            </a:r>
          </a:p>
          <a:p>
            <a:r>
              <a:rPr lang="lv-LV" dirty="0"/>
              <a:t>Šodien mēs atkārtosim un lielāku uzmanību veltīsim tieši līgumiem, kā vienam no dokumentu veidiem.</a:t>
            </a:r>
          </a:p>
          <a:p>
            <a:r>
              <a:rPr lang="lv-LV" dirty="0"/>
              <a:t>Personas tiesiskajās attiecībās stājās tiesisku darījumu rezultātā, neatļautas darbības rezultātā vai uz likuma pamata.</a:t>
            </a:r>
          </a:p>
          <a:p>
            <a:r>
              <a:rPr lang="lv-LV" dirty="0"/>
              <a:t>Viens no tiesisku darījumu veidiem ir līgumi. Pilnvarojums, kā tiesisks darījums, bet ne līgums.</a:t>
            </a:r>
          </a:p>
          <a:p>
            <a:endParaRPr lang="lv-LV"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21</a:t>
            </a:fld>
            <a:endParaRPr lang="lv-LV"/>
          </a:p>
        </p:txBody>
      </p:sp>
    </p:spTree>
    <p:extLst>
      <p:ext uri="{BB962C8B-B14F-4D97-AF65-F5344CB8AC3E}">
        <p14:creationId xmlns:p14="http://schemas.microsoft.com/office/powerpoint/2010/main" val="2117781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Katra līguma noslēgšanā svarīgi ir sekojoši elementi.</a:t>
            </a:r>
          </a:p>
        </p:txBody>
      </p:sp>
      <p:sp>
        <p:nvSpPr>
          <p:cNvPr id="4" name="Slide Number Placeholder 3"/>
          <p:cNvSpPr>
            <a:spLocks noGrp="1"/>
          </p:cNvSpPr>
          <p:nvPr>
            <p:ph type="sldNum" sz="quarter" idx="10"/>
          </p:nvPr>
        </p:nvSpPr>
        <p:spPr/>
        <p:txBody>
          <a:bodyPr/>
          <a:lstStyle/>
          <a:p>
            <a:fld id="{03ACE3C2-F600-4320-B08A-089C222994D9}" type="slidenum">
              <a:rPr lang="lv-LV" smtClean="0"/>
              <a:pPr/>
              <a:t>22</a:t>
            </a:fld>
            <a:endParaRPr lang="lv-LV"/>
          </a:p>
        </p:txBody>
      </p:sp>
    </p:spTree>
    <p:extLst>
      <p:ext uri="{BB962C8B-B14F-4D97-AF65-F5344CB8AC3E}">
        <p14:creationId xmlns:p14="http://schemas.microsoft.com/office/powerpoint/2010/main" val="3257784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Konfidencialitāti jānodrošina, jo darbs varbūt saistīts ar bērnu personas datiem, kuri pieejami anketā.</a:t>
            </a:r>
          </a:p>
          <a:p>
            <a:endParaRPr lang="en-US"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25</a:t>
            </a:fld>
            <a:endParaRPr lang="lv-LV"/>
          </a:p>
        </p:txBody>
      </p:sp>
    </p:spTree>
    <p:extLst>
      <p:ext uri="{BB962C8B-B14F-4D97-AF65-F5344CB8AC3E}">
        <p14:creationId xmlns:p14="http://schemas.microsoft.com/office/powerpoint/2010/main" val="1095094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Nedrīkst iepazīstināt ar iekšējās lietošanas dokumentiem ar nolūku, lai tos ievērotu.</a:t>
            </a:r>
          </a:p>
          <a:p>
            <a:endParaRPr lang="en-US"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28</a:t>
            </a:fld>
            <a:endParaRPr lang="lv-LV"/>
          </a:p>
        </p:txBody>
      </p:sp>
    </p:spTree>
    <p:extLst>
      <p:ext uri="{BB962C8B-B14F-4D97-AF65-F5344CB8AC3E}">
        <p14:creationId xmlns:p14="http://schemas.microsoft.com/office/powerpoint/2010/main" val="4180008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Pienākums veikt izdevumu apmaksu, nodrošināt darba drošību u.c. nepieciešamos pasākumus. Šeit skatīt brīvprātīgā darba likumu. Līguma forma</a:t>
            </a:r>
            <a:endParaRPr lang="en-US"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37</a:t>
            </a:fld>
            <a:endParaRPr lang="lv-LV"/>
          </a:p>
        </p:txBody>
      </p:sp>
    </p:spTree>
    <p:extLst>
      <p:ext uri="{BB962C8B-B14F-4D97-AF65-F5344CB8AC3E}">
        <p14:creationId xmlns:p14="http://schemas.microsoft.com/office/powerpoint/2010/main" val="14903647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5BB75EA-6769-4BC0-9FD8-F585F081FF34}" type="slidenum">
              <a:rPr lang="lv-LV" smtClean="0"/>
              <a:pPr/>
              <a:t>‹#›</a:t>
            </a:fld>
            <a:endParaRPr lang="lv-LV"/>
          </a:p>
        </p:txBody>
      </p:sp>
    </p:spTree>
    <p:extLst>
      <p:ext uri="{BB962C8B-B14F-4D97-AF65-F5344CB8AC3E}">
        <p14:creationId xmlns:p14="http://schemas.microsoft.com/office/powerpoint/2010/main" val="2415013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435140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186935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429232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051FAD2C-A689-4872-9D85-0E6F1AAE3702}" type="datetimeFigureOut">
              <a:rPr lang="lv-LV" smtClean="0"/>
              <a:pPr/>
              <a:t>12.05.2025</a:t>
            </a:fld>
            <a:endParaRPr lang="lv-LV"/>
          </a:p>
        </p:txBody>
      </p:sp>
      <p:sp>
        <p:nvSpPr>
          <p:cNvPr id="5" name="Footer Placeholder 4"/>
          <p:cNvSpPr>
            <a:spLocks noGrp="1"/>
          </p:cNvSpPr>
          <p:nvPr>
            <p:ph type="ftr" sz="quarter" idx="11"/>
          </p:nvPr>
        </p:nvSpPr>
        <p:spPr>
          <a:xfrm>
            <a:off x="2182708" y="6272784"/>
            <a:ext cx="6327648" cy="365125"/>
          </a:xfrm>
        </p:spPr>
        <p:txBody>
          <a:bodyPr/>
          <a:lstStyle/>
          <a:p>
            <a:endParaRPr lang="lv-LV"/>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5BB75EA-6769-4BC0-9FD8-F585F081FF34}" type="slidenum">
              <a:rPr lang="lv-LV" smtClean="0"/>
              <a:pPr/>
              <a:t>‹#›</a:t>
            </a:fld>
            <a:endParaRPr lang="lv-LV"/>
          </a:p>
        </p:txBody>
      </p:sp>
    </p:spTree>
    <p:extLst>
      <p:ext uri="{BB962C8B-B14F-4D97-AF65-F5344CB8AC3E}">
        <p14:creationId xmlns:p14="http://schemas.microsoft.com/office/powerpoint/2010/main" val="1175820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866923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3586956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234669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2087111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1FAD2C-A689-4872-9D85-0E6F1AAE3702}" type="datetimeFigureOut">
              <a:rPr lang="lv-LV" smtClean="0"/>
              <a:pPr/>
              <a:t>12.05.2025</a:t>
            </a:fld>
            <a:endParaRPr lang="lv-LV"/>
          </a:p>
        </p:txBody>
      </p:sp>
      <p:sp>
        <p:nvSpPr>
          <p:cNvPr id="6" name="Footer Placeholder 5"/>
          <p:cNvSpPr>
            <a:spLocks noGrp="1"/>
          </p:cNvSpPr>
          <p:nvPr>
            <p:ph type="ftr" sz="quarter" idx="11"/>
          </p:nvPr>
        </p:nvSpPr>
        <p:spPr/>
        <p:txBody>
          <a:bodyPr/>
          <a:lstStyle/>
          <a:p>
            <a:endParaRPr lang="lv-LV"/>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419344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1FAD2C-A689-4872-9D85-0E6F1AAE3702}" type="datetimeFigureOut">
              <a:rPr lang="lv-LV" smtClean="0"/>
              <a:pPr/>
              <a:t>12.05.2025</a:t>
            </a:fld>
            <a:endParaRPr lang="lv-LV"/>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692926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51FAD2C-A689-4872-9D85-0E6F1AAE3702}" type="datetimeFigureOut">
              <a:rPr lang="lv-LV" smtClean="0"/>
              <a:pPr/>
              <a:t>12.05.2025</a:t>
            </a:fld>
            <a:endParaRPr lang="lv-LV"/>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lv-LV"/>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cstate="print">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5BB75EA-6769-4BC0-9FD8-F585F081FF34}" type="slidenum">
              <a:rPr lang="lv-LV" smtClean="0"/>
              <a:pPr/>
              <a:t>‹#›</a:t>
            </a:fld>
            <a:endParaRPr lang="lv-LV"/>
          </a:p>
        </p:txBody>
      </p:sp>
    </p:spTree>
    <p:extLst>
      <p:ext uri="{BB962C8B-B14F-4D97-AF65-F5344CB8AC3E}">
        <p14:creationId xmlns:p14="http://schemas.microsoft.com/office/powerpoint/2010/main" val="190179811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ukis.fleitmane@gmail.com" TargetMode="Externa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2.wdp"/></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2.wdp"/></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2.wdp"/></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2.wdp"/></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2.wdp"/></Relationships>
</file>

<file path=ppt/slides/_rels/slide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2.wdp"/></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2.wdp"/></Relationships>
</file>

<file path=ppt/slides/_rels/slide2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brivpratigie.lv/" TargetMode="External"/><Relationship Id="rId4" Type="http://schemas.microsoft.com/office/2007/relationships/hdphoto" Target="../media/hdphoto2.wdp"/></Relationships>
</file>

<file path=ppt/slides/_rels/slide3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likumi.lv/ta/id/49096-bernu-tiesibu-aizsardzibas-likums" TargetMode="External"/></Relationships>
</file>

<file path=ppt/slides/_rels/slide4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microsoft.com/office/2007/relationships/hdphoto" Target="../media/hdphoto2.wdp"/><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likumi.lv/ta/id/348995-kartiba-kada-tiek-izverteta-par-vardarbibu-soditas-personas-atbilstiba-darbam-brivpratigajam-darbam-vai-pakalpojuma-sniegsanai-" TargetMode="Externa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8C84B8E-16E8-4E54-B4AC-84CE51595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8E322B82-5422-4E74-9AC5-4672E91B8E0F}"/>
              </a:ext>
            </a:extLst>
          </p:cNvPr>
          <p:cNvSpPr>
            <a:spLocks noGrp="1"/>
          </p:cNvSpPr>
          <p:nvPr>
            <p:ph type="ctrTitle"/>
          </p:nvPr>
        </p:nvSpPr>
        <p:spPr>
          <a:xfrm>
            <a:off x="1051560" y="1110054"/>
            <a:ext cx="6558608" cy="4580300"/>
          </a:xfrm>
        </p:spPr>
        <p:txBody>
          <a:bodyPr>
            <a:normAutofit/>
          </a:bodyPr>
          <a:lstStyle/>
          <a:p>
            <a:pPr algn="r"/>
            <a:r>
              <a:rPr lang="lv-LV" sz="4200" dirty="0">
                <a:latin typeface="Garamond" panose="02020404030301010803" pitchFamily="18" charset="0"/>
                <a:cs typeface="Times New Roman" panose="02020603050405020304" pitchFamily="18" charset="0"/>
              </a:rPr>
              <a:t>Juridiskie aspekti Bērnu nometņu organizācijā</a:t>
            </a:r>
          </a:p>
        </p:txBody>
      </p:sp>
      <p:sp>
        <p:nvSpPr>
          <p:cNvPr id="10" name="Rectangle 9">
            <a:extLst>
              <a:ext uri="{FF2B5EF4-FFF2-40B4-BE49-F238E27FC236}">
                <a16:creationId xmlns:a16="http://schemas.microsoft.com/office/drawing/2014/main" id="{ECE9EEEA-5DB7-4DC7-AF9F-74D1C19B7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928117"/>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DF199147-B958-49C0-9BE2-65BDD892F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5470" y="1110053"/>
            <a:ext cx="3386371" cy="4580301"/>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F263109-321A-4ECF-B0BF-2ABFEBCE1098}"/>
              </a:ext>
            </a:extLst>
          </p:cNvPr>
          <p:cNvSpPr>
            <a:spLocks noGrp="1"/>
          </p:cNvSpPr>
          <p:nvPr>
            <p:ph type="subTitle" idx="1"/>
          </p:nvPr>
        </p:nvSpPr>
        <p:spPr>
          <a:xfrm>
            <a:off x="8091947" y="1678210"/>
            <a:ext cx="3179894" cy="3443988"/>
          </a:xfrm>
        </p:spPr>
        <p:txBody>
          <a:bodyPr anchor="ctr">
            <a:normAutofit/>
          </a:bodyPr>
          <a:lstStyle/>
          <a:p>
            <a:r>
              <a:rPr lang="lv-LV" sz="2000" dirty="0">
                <a:solidFill>
                  <a:srgbClr val="000000"/>
                </a:solidFill>
                <a:latin typeface="Garamond" panose="02020404030301010803" pitchFamily="18" charset="0"/>
              </a:rPr>
              <a:t>B&amp;F </a:t>
            </a:r>
            <a:r>
              <a:rPr lang="lv-LV" sz="2000" dirty="0" err="1">
                <a:solidFill>
                  <a:srgbClr val="000000"/>
                </a:solidFill>
                <a:latin typeface="Garamond" panose="02020404030301010803" pitchFamily="18" charset="0"/>
              </a:rPr>
              <a:t>Consulting</a:t>
            </a:r>
            <a:r>
              <a:rPr lang="lv-LV" sz="2000" dirty="0">
                <a:solidFill>
                  <a:srgbClr val="000000"/>
                </a:solidFill>
                <a:latin typeface="Garamond" panose="02020404030301010803" pitchFamily="18" charset="0"/>
              </a:rPr>
              <a:t> SIA</a:t>
            </a:r>
          </a:p>
          <a:p>
            <a:r>
              <a:rPr lang="lv-LV" sz="2000" dirty="0">
                <a:solidFill>
                  <a:srgbClr val="000000"/>
                </a:solidFill>
                <a:latin typeface="Garamond" panose="02020404030301010803" pitchFamily="18" charset="0"/>
              </a:rPr>
              <a:t>Igors Buķis-Fleitmanis</a:t>
            </a:r>
          </a:p>
          <a:p>
            <a:r>
              <a:rPr lang="lv-LV" sz="2000" dirty="0">
                <a:solidFill>
                  <a:srgbClr val="000000"/>
                </a:solidFill>
                <a:latin typeface="Garamond" panose="02020404030301010803" pitchFamily="18" charset="0"/>
              </a:rPr>
              <a:t>m.26416955</a:t>
            </a:r>
          </a:p>
          <a:p>
            <a:r>
              <a:rPr lang="lv-LV" sz="2000" dirty="0">
                <a:solidFill>
                  <a:srgbClr val="000000"/>
                </a:solidFill>
                <a:latin typeface="Garamond" panose="02020404030301010803" pitchFamily="18" charset="0"/>
                <a:hlinkClick r:id="rId3"/>
              </a:rPr>
              <a:t>bukis.fleitmane@gmail.com</a:t>
            </a:r>
            <a:r>
              <a:rPr lang="lv-LV" sz="2000" dirty="0">
                <a:solidFill>
                  <a:srgbClr val="000000"/>
                </a:solidFill>
                <a:latin typeface="Garamond" panose="02020404030301010803" pitchFamily="18" charset="0"/>
              </a:rPr>
              <a:t> </a:t>
            </a:r>
          </a:p>
        </p:txBody>
      </p:sp>
      <p:sp>
        <p:nvSpPr>
          <p:cNvPr id="20" name="Rectangle 13">
            <a:extLst>
              <a:ext uri="{FF2B5EF4-FFF2-40B4-BE49-F238E27FC236}">
                <a16:creationId xmlns:a16="http://schemas.microsoft.com/office/drawing/2014/main" id="{EF70505D-EC2C-4D1A-86DE-258377807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5780565"/>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2DF20BDF-18D7-4E94-9BA1-9CEB40470C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6920" y="5257800"/>
            <a:ext cx="1080904" cy="1080902"/>
            <a:chOff x="9646920" y="5257800"/>
            <a:chExt cx="1080904" cy="1080902"/>
          </a:xfrm>
        </p:grpSpPr>
        <p:sp>
          <p:nvSpPr>
            <p:cNvPr id="17" name="Oval 16">
              <a:extLst>
                <a:ext uri="{FF2B5EF4-FFF2-40B4-BE49-F238E27FC236}">
                  <a16:creationId xmlns:a16="http://schemas.microsoft.com/office/drawing/2014/main" id="{98F42242-4089-4E5D-95C3-C113C73DA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46920" y="5257800"/>
              <a:ext cx="1080904" cy="1080902"/>
            </a:xfrm>
            <a:prstGeom prst="ellipse">
              <a:avLst/>
            </a:prstGeom>
            <a:blipFill dpi="0" rotWithShape="1">
              <a:blip r:embed="rId4">
                <a:duotone>
                  <a:schemeClr val="accent1">
                    <a:shade val="45000"/>
                    <a:satMod val="135000"/>
                  </a:schemeClr>
                  <a:prstClr val="white"/>
                </a:duotone>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796F87F1-ABB5-42FB-86BD-EED111CD3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55011" y="5365890"/>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484561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Satura vietturis 2">
            <a:extLst>
              <a:ext uri="{FF2B5EF4-FFF2-40B4-BE49-F238E27FC236}">
                <a16:creationId xmlns:a16="http://schemas.microsoft.com/office/drawing/2014/main" id="{1FC03301-A089-163A-E734-F70F73725708}"/>
              </a:ext>
            </a:extLst>
          </p:cNvPr>
          <p:cNvSpPr>
            <a:spLocks noGrp="1"/>
          </p:cNvSpPr>
          <p:nvPr>
            <p:ph idx="1"/>
          </p:nvPr>
        </p:nvSpPr>
        <p:spPr>
          <a:xfrm>
            <a:off x="1069850" y="844902"/>
            <a:ext cx="5818858" cy="5168196"/>
          </a:xfrm>
        </p:spPr>
        <p:txBody>
          <a:bodyPr anchor="ctr">
            <a:normAutofit/>
          </a:bodyPr>
          <a:lstStyle/>
          <a:p>
            <a:r>
              <a:rPr lang="lv-LV" dirty="0">
                <a:latin typeface="Garamond" panose="02020404030301010803" pitchFamily="18" charset="0"/>
              </a:rPr>
              <a:t>GROZĪJUMI</a:t>
            </a:r>
          </a:p>
          <a:p>
            <a:r>
              <a:rPr lang="lv-LV" dirty="0">
                <a:latin typeface="Garamond" panose="02020404030301010803" pitchFamily="18" charset="0"/>
              </a:rPr>
              <a:t>AT spriedums</a:t>
            </a:r>
          </a:p>
          <a:p>
            <a:r>
              <a:rPr lang="lv-LV" dirty="0">
                <a:latin typeface="Garamond" panose="02020404030301010803" pitchFamily="18" charset="0"/>
              </a:rPr>
              <a:t>Administratīvās atbildības jautājumi</a:t>
            </a:r>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Virsraksts 1">
            <a:extLst>
              <a:ext uri="{FF2B5EF4-FFF2-40B4-BE49-F238E27FC236}">
                <a16:creationId xmlns:a16="http://schemas.microsoft.com/office/drawing/2014/main" id="{5C36A87A-1BC9-67CE-A5B9-20473D9067A6}"/>
              </a:ext>
            </a:extLst>
          </p:cNvPr>
          <p:cNvSpPr>
            <a:spLocks noGrp="1"/>
          </p:cNvSpPr>
          <p:nvPr>
            <p:ph type="title"/>
          </p:nvPr>
        </p:nvSpPr>
        <p:spPr>
          <a:xfrm>
            <a:off x="8371968" y="2376862"/>
            <a:ext cx="2640646" cy="2104273"/>
          </a:xfrm>
          <a:noFill/>
        </p:spPr>
        <p:txBody>
          <a:bodyPr>
            <a:normAutofit/>
          </a:bodyPr>
          <a:lstStyle/>
          <a:p>
            <a:pPr algn="ctr"/>
            <a:r>
              <a:rPr lang="lv-LV" sz="4000" dirty="0">
                <a:solidFill>
                  <a:schemeClr val="bg1">
                    <a:shade val="97000"/>
                    <a:satMod val="150000"/>
                  </a:schemeClr>
                </a:solidFill>
                <a:latin typeface="Garamond" panose="02020404030301010803" pitchFamily="18" charset="0"/>
              </a:rPr>
              <a:t>Aktuāli</a:t>
            </a:r>
          </a:p>
        </p:txBody>
      </p:sp>
    </p:spTree>
    <p:extLst>
      <p:ext uri="{BB962C8B-B14F-4D97-AF65-F5344CB8AC3E}">
        <p14:creationId xmlns:p14="http://schemas.microsoft.com/office/powerpoint/2010/main" val="2146273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EE828105-7316-7E1A-B93A-A2238C39EB53}"/>
              </a:ext>
            </a:extLst>
          </p:cNvPr>
          <p:cNvSpPr>
            <a:spLocks noGrp="1"/>
          </p:cNvSpPr>
          <p:nvPr>
            <p:ph type="title"/>
          </p:nvPr>
        </p:nvSpPr>
        <p:spPr>
          <a:xfrm>
            <a:off x="785192" y="1465790"/>
            <a:ext cx="4990940" cy="3941345"/>
          </a:xfrm>
        </p:spPr>
        <p:txBody>
          <a:bodyPr>
            <a:normAutofit/>
          </a:bodyPr>
          <a:lstStyle/>
          <a:p>
            <a:r>
              <a:rPr lang="lv-LV" sz="4200" dirty="0">
                <a:latin typeface="Garamond" panose="02020404030301010803" pitchFamily="18" charset="0"/>
              </a:rPr>
              <a:t>Grozījumi </a:t>
            </a:r>
            <a:br>
              <a:rPr lang="lv-LV" sz="4200" dirty="0">
                <a:latin typeface="Garamond" panose="02020404030301010803" pitchFamily="18" charset="0"/>
              </a:rPr>
            </a:br>
            <a:r>
              <a:rPr lang="lv-LV" sz="4200" dirty="0">
                <a:latin typeface="Garamond" panose="02020404030301010803" pitchFamily="18" charset="0"/>
              </a:rPr>
              <a:t>MK noteikumos Nr. 981</a:t>
            </a:r>
          </a:p>
        </p:txBody>
      </p:sp>
      <p:sp>
        <p:nvSpPr>
          <p:cNvPr id="3" name="Satura vietturis 2">
            <a:extLst>
              <a:ext uri="{FF2B5EF4-FFF2-40B4-BE49-F238E27FC236}">
                <a16:creationId xmlns:a16="http://schemas.microsoft.com/office/drawing/2014/main" id="{A1FD7B4A-5F01-465C-A1EC-4B0C524010F2}"/>
              </a:ext>
            </a:extLst>
          </p:cNvPr>
          <p:cNvSpPr>
            <a:spLocks noGrp="1"/>
          </p:cNvSpPr>
          <p:nvPr>
            <p:ph idx="1"/>
          </p:nvPr>
        </p:nvSpPr>
        <p:spPr>
          <a:xfrm>
            <a:off x="6432800" y="893383"/>
            <a:ext cx="5132665" cy="5228279"/>
          </a:xfrm>
        </p:spPr>
        <p:txBody>
          <a:bodyPr anchor="ctr">
            <a:normAutofit/>
          </a:bodyPr>
          <a:lstStyle/>
          <a:p>
            <a:r>
              <a:rPr lang="lv-LV" sz="1300" dirty="0">
                <a:latin typeface="Garamond" panose="02020404030301010803" pitchFamily="18" charset="0"/>
              </a:rPr>
              <a:t>2025.gada 18.martā tika pieņemti grozījumi MK noteikumos Nr.981 «Bērnu nometņu organizēšanas un darbības kārtību»</a:t>
            </a:r>
          </a:p>
          <a:p>
            <a:pPr algn="just"/>
            <a:r>
              <a:rPr lang="lv-LV" sz="1300" dirty="0">
                <a:latin typeface="Garamond" panose="02020404030301010803" pitchFamily="18" charset="0"/>
              </a:rPr>
              <a:t>Grozījumu mērķis - ir precizēt un pilnveidot bērnu nometņu organizēšanas un darbības kārtību, paredzot normas, kas sekmētu jebkādas vardarbības preventīvu novēršanu un rīcību jebkādas vardarbības gadījumā, aktualizētu prasības un nosacījumus personām, kas iesaistītas nometnes darbības nodrošināšanā.</a:t>
            </a:r>
          </a:p>
          <a:p>
            <a:r>
              <a:rPr lang="lv-LV" sz="1300" dirty="0">
                <a:latin typeface="Garamond" panose="02020404030301010803" pitchFamily="18" charset="0"/>
              </a:rPr>
              <a:t>Kam pievērst uzmanību:</a:t>
            </a:r>
          </a:p>
          <a:p>
            <a:pPr lvl="1"/>
            <a:r>
              <a:rPr lang="lv-LV" sz="1300" dirty="0">
                <a:latin typeface="Garamond" panose="02020404030301010803" pitchFamily="18" charset="0"/>
              </a:rPr>
              <a:t>Nometnes organizētāja pienākumi</a:t>
            </a:r>
          </a:p>
          <a:p>
            <a:pPr lvl="1"/>
            <a:r>
              <a:rPr lang="lv-LV" sz="1300" dirty="0">
                <a:latin typeface="Garamond" panose="02020404030301010803" pitchFamily="18" charset="0"/>
              </a:rPr>
              <a:t>Papildināts nometnes programmas saturs</a:t>
            </a:r>
          </a:p>
          <a:p>
            <a:pPr lvl="1"/>
            <a:r>
              <a:rPr lang="lv-LV" sz="1300" dirty="0">
                <a:latin typeface="Garamond" panose="02020404030301010803" pitchFamily="18" charset="0"/>
              </a:rPr>
              <a:t>Iekšējo normatīvo aktu precizējumi un </a:t>
            </a:r>
            <a:r>
              <a:rPr lang="lv-LV" sz="1300" dirty="0" err="1">
                <a:latin typeface="Garamond" panose="02020404030301010803" pitchFamily="18" charset="0"/>
              </a:rPr>
              <a:t>nomentes</a:t>
            </a:r>
            <a:r>
              <a:rPr lang="lv-LV" sz="1300" dirty="0">
                <a:latin typeface="Garamond" panose="02020404030301010803" pitchFamily="18" charset="0"/>
              </a:rPr>
              <a:t> vadītāja atbildība to izstrādē (turpmāk – Darba drošības noteikumi, Iekšējās kārtības un drošības noteikumi)</a:t>
            </a:r>
          </a:p>
          <a:p>
            <a:pPr lvl="1"/>
            <a:r>
              <a:rPr lang="lv-LV" sz="1300" dirty="0">
                <a:latin typeface="Garamond" panose="02020404030301010803" pitchFamily="18" charset="0"/>
              </a:rPr>
              <a:t>Jauna sadaļa par rīcību jebkādas vardarbības gadījumā</a:t>
            </a:r>
          </a:p>
          <a:p>
            <a:pPr lvl="1"/>
            <a:r>
              <a:rPr lang="lv-LV" sz="1300" dirty="0">
                <a:latin typeface="Garamond" panose="02020404030301010803" pitchFamily="18" charset="0"/>
              </a:rPr>
              <a:t>Nometnes darbības saskaņošanas kārtība – nometnes vadītāja atbildība</a:t>
            </a:r>
          </a:p>
          <a:p>
            <a:pPr lvl="1"/>
            <a:r>
              <a:rPr lang="lv-LV" sz="1300" dirty="0">
                <a:latin typeface="Garamond" panose="02020404030301010803" pitchFamily="18" charset="0"/>
              </a:rPr>
              <a:t>Darbinieku pienākumu uzskaitījums</a:t>
            </a:r>
          </a:p>
          <a:p>
            <a:pPr lvl="1"/>
            <a:r>
              <a:rPr lang="lv-LV" sz="1300" dirty="0">
                <a:latin typeface="Garamond" panose="02020404030301010803" pitchFamily="18" charset="0"/>
              </a:rPr>
              <a:t>Organizētāj informēšanas pienākums par nometnes vadītāja neatbilstību</a:t>
            </a:r>
          </a:p>
          <a:p>
            <a:pPr lvl="1"/>
            <a:r>
              <a:rPr lang="lv-LV" sz="1300" dirty="0">
                <a:latin typeface="Garamond" panose="02020404030301010803" pitchFamily="18" charset="0"/>
              </a:rPr>
              <a:t>Jauna kārtība nometnes vadītāju statusa anulēšanā un apturēšanā</a:t>
            </a:r>
          </a:p>
          <a:p>
            <a:pPr lvl="1"/>
            <a:r>
              <a:rPr lang="lv-LV" sz="1300" dirty="0">
                <a:latin typeface="Garamond" panose="02020404030301010803" pitchFamily="18" charset="0"/>
              </a:rPr>
              <a:t>Dalībnieku iepazīstināšana ar iekšējās kārtības un drošības noteikumiem</a:t>
            </a: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464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0AEE621F-069F-9297-0DF9-E91A52D23531}"/>
              </a:ext>
            </a:extLst>
          </p:cNvPr>
          <p:cNvSpPr>
            <a:spLocks noGrp="1"/>
          </p:cNvSpPr>
          <p:nvPr>
            <p:ph type="title"/>
          </p:nvPr>
        </p:nvSpPr>
        <p:spPr>
          <a:xfrm>
            <a:off x="7044268" y="1465790"/>
            <a:ext cx="3860798" cy="3941345"/>
          </a:xfrm>
        </p:spPr>
        <p:txBody>
          <a:bodyPr>
            <a:normAutofit/>
          </a:bodyPr>
          <a:lstStyle/>
          <a:p>
            <a:r>
              <a:rPr lang="lv-LV" sz="3600" dirty="0">
                <a:latin typeface="Garamond" panose="02020404030301010803" pitchFamily="18" charset="0"/>
              </a:rPr>
              <a:t>Augstākās tiesas spriedums</a:t>
            </a:r>
          </a:p>
        </p:txBody>
      </p:sp>
      <p:sp>
        <p:nvSpPr>
          <p:cNvPr id="3" name="Satura vietturis 2">
            <a:extLst>
              <a:ext uri="{FF2B5EF4-FFF2-40B4-BE49-F238E27FC236}">
                <a16:creationId xmlns:a16="http://schemas.microsoft.com/office/drawing/2014/main" id="{24A54C43-9F35-2073-E30C-DA84AC5CD678}"/>
              </a:ext>
            </a:extLst>
          </p:cNvPr>
          <p:cNvSpPr>
            <a:spLocks noGrp="1"/>
          </p:cNvSpPr>
          <p:nvPr>
            <p:ph idx="1"/>
          </p:nvPr>
        </p:nvSpPr>
        <p:spPr>
          <a:xfrm>
            <a:off x="641602" y="566530"/>
            <a:ext cx="5132665" cy="6182140"/>
          </a:xfrm>
        </p:spPr>
        <p:txBody>
          <a:bodyPr anchor="ctr">
            <a:normAutofit/>
          </a:bodyPr>
          <a:lstStyle/>
          <a:p>
            <a:r>
              <a:rPr lang="lv-LV" sz="1400" dirty="0">
                <a:latin typeface="Garamond" panose="02020404030301010803" pitchFamily="18" charset="0"/>
              </a:rPr>
              <a:t>AT vērtēja lietu, kurā prasītājs – nepilngadīgs sportists – hokeja treniņa laikā zaudēja samaņu  un viņam iestājās klīniskā nāve. Ātrās medicīniskās palīdzības brigāde viņam sniedza neatliekamo palīdzību, atjaunojot sirds ritmu. Pēc ilgstošas ārstēšanās prasītājam implantēts EKS </a:t>
            </a:r>
            <a:r>
              <a:rPr lang="lv-LV" sz="1400" dirty="0" err="1">
                <a:latin typeface="Garamond" panose="02020404030301010803" pitchFamily="18" charset="0"/>
              </a:rPr>
              <a:t>defibrilators</a:t>
            </a:r>
            <a:r>
              <a:rPr lang="lv-LV" sz="1400" dirty="0">
                <a:latin typeface="Garamond" panose="02020404030301010803" pitchFamily="18" charset="0"/>
              </a:rPr>
              <a:t>, pēc tam </a:t>
            </a:r>
            <a:r>
              <a:rPr lang="lv-LV" sz="1400" dirty="0" err="1">
                <a:latin typeface="Garamond" panose="02020404030301010803" pitchFamily="18" charset="0"/>
              </a:rPr>
              <a:t>kontrindicētas</a:t>
            </a:r>
            <a:r>
              <a:rPr lang="lv-LV" sz="1400" dirty="0">
                <a:latin typeface="Garamond" panose="02020404030301010803" pitchFamily="18" charset="0"/>
              </a:rPr>
              <a:t> fiziskās piepūles, vēlāk piešķirta otrās grupas invaliditāte uz mūžu;</a:t>
            </a:r>
          </a:p>
          <a:p>
            <a:r>
              <a:rPr lang="lv-LV" sz="1400" dirty="0">
                <a:latin typeface="Garamond" panose="02020404030301010803" pitchFamily="18" charset="0"/>
              </a:rPr>
              <a:t>Prasītājs cēla tiesā prasību pret </a:t>
            </a:r>
            <a:r>
              <a:rPr lang="lv-LV" sz="1400" b="1" dirty="0">
                <a:latin typeface="Garamond" panose="02020404030301010803" pitchFamily="18" charset="0"/>
              </a:rPr>
              <a:t>hokeja treneri, sporta klubu un Latvijas valsti</a:t>
            </a:r>
            <a:r>
              <a:rPr lang="lv-LV" sz="1400" dirty="0">
                <a:latin typeface="Garamond" panose="02020404030301010803" pitchFamily="18" charset="0"/>
              </a:rPr>
              <a:t>;</a:t>
            </a:r>
          </a:p>
          <a:p>
            <a:r>
              <a:rPr lang="lv-LV" sz="1400" dirty="0">
                <a:latin typeface="Garamond" panose="02020404030301010803" pitchFamily="18" charset="0"/>
              </a:rPr>
              <a:t>prasībā norādīts, ka sporta klubs un tā treneris nodarījis prasītāja veselībai kaitējumu, izmantojot prasītāja veselības stāvoklim </a:t>
            </a:r>
            <a:r>
              <a:rPr lang="lv-LV" sz="1400" b="1" dirty="0">
                <a:latin typeface="Garamond" panose="02020404030301010803" pitchFamily="18" charset="0"/>
              </a:rPr>
              <a:t>neatbilstošu treniņa programmu</a:t>
            </a:r>
            <a:r>
              <a:rPr lang="lv-LV" sz="1400" dirty="0">
                <a:latin typeface="Garamond" panose="02020404030301010803" pitchFamily="18" charset="0"/>
              </a:rPr>
              <a:t>, bet Veselības ministrija ir atbildīga par sporta ārstes rīcību, jo viņa </a:t>
            </a:r>
            <a:r>
              <a:rPr lang="lv-LV" sz="1400" b="1" dirty="0">
                <a:latin typeface="Garamond" panose="02020404030301010803" pitchFamily="18" charset="0"/>
              </a:rPr>
              <a:t>nepaziņoja vecākiem un trenerim</a:t>
            </a:r>
            <a:r>
              <a:rPr lang="lv-LV" sz="1400" dirty="0">
                <a:latin typeface="Garamond" panose="02020404030301010803" pitchFamily="18" charset="0"/>
              </a:rPr>
              <a:t> par to, ka prasītāja veselības stāvoklis neļauj piedalīties treniņos un ka ir jāsamazina treniņu slodze;</a:t>
            </a:r>
          </a:p>
          <a:p>
            <a:r>
              <a:rPr lang="lv-LV" sz="1400" dirty="0">
                <a:latin typeface="Garamond" panose="02020404030301010803" pitchFamily="18" charset="0"/>
              </a:rPr>
              <a:t>Neatgriezeniskais kaitējums prasītāja sirds veselībai varēja neiestāties, </a:t>
            </a:r>
            <a:r>
              <a:rPr lang="lv-LV" sz="1400" b="1" dirty="0">
                <a:latin typeface="Garamond" panose="02020404030301010803" pitchFamily="18" charset="0"/>
              </a:rPr>
              <a:t>ja sporta ārste būtu veikusi prasītāja pilnvērtīgu veselības stāvokļa izvērtējumu </a:t>
            </a:r>
            <a:r>
              <a:rPr lang="lv-LV" sz="1400" dirty="0">
                <a:latin typeface="Garamond" panose="02020404030301010803" pitchFamily="18" charset="0"/>
              </a:rPr>
              <a:t>un ja būtu </a:t>
            </a:r>
            <a:r>
              <a:rPr lang="lv-LV" sz="1400" b="1" dirty="0">
                <a:latin typeface="Garamond" panose="02020404030301010803" pitchFamily="18" charset="0"/>
              </a:rPr>
              <a:t>informējusi treneri </a:t>
            </a:r>
            <a:r>
              <a:rPr lang="lv-LV" sz="1400" dirty="0">
                <a:latin typeface="Garamond" panose="02020404030301010803" pitchFamily="18" charset="0"/>
              </a:rPr>
              <a:t>par viņa veselības stāvokļa izmaiņām, ja treneris būtu </a:t>
            </a:r>
            <a:r>
              <a:rPr lang="lv-LV" sz="1400" b="1" dirty="0">
                <a:latin typeface="Garamond" panose="02020404030301010803" pitchFamily="18" charset="0"/>
              </a:rPr>
              <a:t>piemērojis prasītāja veselības un fizioloģiskajam stāvoklim atbilstošas treniņa metodes</a:t>
            </a:r>
            <a:r>
              <a:rPr lang="lv-LV" sz="1400" dirty="0">
                <a:latin typeface="Garamond" panose="02020404030301010803" pitchFamily="18" charset="0"/>
              </a:rPr>
              <a:t> un ja sporta klubs būtu </a:t>
            </a:r>
            <a:r>
              <a:rPr lang="lv-LV" sz="1400" b="1" dirty="0">
                <a:latin typeface="Garamond" panose="02020404030301010803" pitchFamily="18" charset="0"/>
              </a:rPr>
              <a:t>izpildījis savu normatīvajos aktos noteikto pienākumu prasītāja veselības stāvokļa pārbaudē</a:t>
            </a:r>
            <a:r>
              <a:rPr lang="lv-LV" sz="1400" dirty="0">
                <a:latin typeface="Garamond" panose="02020404030301010803" pitchFamily="18" charset="0"/>
              </a:rPr>
              <a:t>.</a:t>
            </a:r>
          </a:p>
          <a:p>
            <a:r>
              <a:rPr lang="lv-LV" sz="1400" dirty="0">
                <a:latin typeface="Garamond" panose="02020404030301010803" pitchFamily="18" charset="0"/>
              </a:rPr>
              <a:t>2021. Gada 12. oktobra spriedums Augstākā tiesa Senāts Civillietu departaments Nr. SKC-191/2021</a:t>
            </a:r>
          </a:p>
          <a:p>
            <a:endParaRPr lang="lv-LV" sz="1000" dirty="0"/>
          </a:p>
          <a:p>
            <a:endParaRPr lang="lv-LV" sz="1000"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6187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0453B6-3D90-411D-81AB-3609EFC54DCB}"/>
              </a:ext>
            </a:extLst>
          </p:cNvPr>
          <p:cNvSpPr>
            <a:spLocks noGrp="1"/>
          </p:cNvSpPr>
          <p:nvPr>
            <p:ph type="title"/>
          </p:nvPr>
        </p:nvSpPr>
        <p:spPr>
          <a:xfrm>
            <a:off x="775253" y="1465790"/>
            <a:ext cx="5000878" cy="3941345"/>
          </a:xfrm>
        </p:spPr>
        <p:txBody>
          <a:bodyPr>
            <a:normAutofit/>
          </a:bodyPr>
          <a:lstStyle/>
          <a:p>
            <a:r>
              <a:rPr lang="lv-LV" sz="4000" dirty="0">
                <a:latin typeface="Garamond" panose="02020404030301010803" pitchFamily="18" charset="0"/>
              </a:rPr>
              <a:t>Administratīvā atbildība</a:t>
            </a:r>
          </a:p>
        </p:txBody>
      </p:sp>
      <p:sp>
        <p:nvSpPr>
          <p:cNvPr id="3" name="Content Placeholder 2">
            <a:extLst>
              <a:ext uri="{FF2B5EF4-FFF2-40B4-BE49-F238E27FC236}">
                <a16:creationId xmlns:a16="http://schemas.microsoft.com/office/drawing/2014/main" id="{93DFFEC0-DD62-4A49-8C3F-158A9FF869E0}"/>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Administratīvās atbildības likums stājās spēkā 01.07.2020.</a:t>
            </a:r>
          </a:p>
          <a:p>
            <a:r>
              <a:rPr lang="lv-LV" dirty="0">
                <a:latin typeface="Garamond" panose="02020404030301010803" pitchFamily="18" charset="0"/>
              </a:rPr>
              <a:t>Spēku zaudē Latvijas administratīvo pārkāpumu kodekss</a:t>
            </a:r>
          </a:p>
          <a:p>
            <a:r>
              <a:rPr lang="lv-LV" dirty="0">
                <a:latin typeface="Garamond" panose="02020404030301010803" pitchFamily="18" charset="0"/>
              </a:rPr>
              <a:t>Saistošie normatīvie akti:</a:t>
            </a:r>
          </a:p>
          <a:p>
            <a:pPr lvl="1"/>
            <a:r>
              <a:rPr lang="lv-LV" sz="2000" dirty="0">
                <a:latin typeface="Garamond" panose="02020404030301010803" pitchFamily="18" charset="0"/>
              </a:rPr>
              <a:t>Bērnu tiesību aizsardzības likums</a:t>
            </a:r>
          </a:p>
          <a:p>
            <a:pPr lvl="1"/>
            <a:r>
              <a:rPr lang="lv-LV" sz="2000" dirty="0">
                <a:latin typeface="Garamond" panose="02020404030301010803" pitchFamily="18" charset="0"/>
              </a:rPr>
              <a:t>Izglītības likums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6457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3" y="1465790"/>
            <a:ext cx="4159709" cy="3941345"/>
          </a:xfrm>
        </p:spPr>
        <p:txBody>
          <a:bodyPr>
            <a:normAutofit/>
          </a:bodyPr>
          <a:lstStyle/>
          <a:p>
            <a:r>
              <a:rPr lang="lv-LV" sz="4000" dirty="0">
                <a:latin typeface="Garamond" panose="02020404030301010803" pitchFamily="18" charset="0"/>
              </a:rPr>
              <a:t>Bērnu tiesību aizsardzības likums</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77. – 87. pants</a:t>
            </a:r>
          </a:p>
          <a:p>
            <a:r>
              <a:rPr lang="lv-LV" dirty="0">
                <a:latin typeface="Garamond" panose="02020404030301010803" pitchFamily="18" charset="0"/>
              </a:rPr>
              <a:t>Kompetence administratīvo pārkāpumu procesā:</a:t>
            </a:r>
          </a:p>
          <a:p>
            <a:pPr lvl="1"/>
            <a:r>
              <a:rPr lang="lv-LV" sz="2000" dirty="0">
                <a:latin typeface="Garamond" panose="02020404030301010803" pitchFamily="18" charset="0"/>
              </a:rPr>
              <a:t>Bērnu aizsardzības centrs – specifiski par fizisku un emocionālu vardarbību pret bērnu, ko izdarījušas valsts un pašvaldību institūciju amatpersonas vai darbinieki un par bērnu nelikumīgu iesaistīšanu pasākumos;</a:t>
            </a:r>
          </a:p>
          <a:p>
            <a:pPr lvl="1"/>
            <a:r>
              <a:rPr lang="lv-LV" sz="2000" dirty="0">
                <a:latin typeface="Garamond" panose="02020404030301010803" pitchFamily="18" charset="0"/>
              </a:rPr>
              <a:t>Valsts policija vai pašvaldību policija. Lietu izskata pašvaldības administratīvā komisija vai apakškomisija</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6346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a:bodyPr>
          <a:lstStyle/>
          <a:p>
            <a:r>
              <a:rPr lang="lv-LV" sz="4400" dirty="0">
                <a:latin typeface="Garamond" panose="02020404030301010803" pitchFamily="18" charset="0"/>
              </a:rPr>
              <a:t>Izglītības likums</a:t>
            </a:r>
            <a:endParaRPr lang="ru-RU" sz="4400" dirty="0">
              <a:latin typeface="Garamond" panose="02020404030301010803" pitchFamily="18" charset="0"/>
            </a:endParaRPr>
          </a:p>
        </p:txBody>
      </p:sp>
      <p:sp>
        <p:nvSpPr>
          <p:cNvPr id="3" name="Content Placeholder 2"/>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Izglītības likuma 63. - 67.</a:t>
            </a:r>
            <a:r>
              <a:rPr lang="lv-LV" baseline="30000" dirty="0">
                <a:latin typeface="Garamond" panose="02020404030301010803" pitchFamily="18" charset="0"/>
              </a:rPr>
              <a:t>1 </a:t>
            </a:r>
            <a:r>
              <a:rPr lang="lv-LV" dirty="0">
                <a:latin typeface="Garamond" panose="02020404030301010803" pitchFamily="18" charset="0"/>
              </a:rPr>
              <a:t>pants</a:t>
            </a:r>
          </a:p>
          <a:p>
            <a:r>
              <a:rPr lang="lv-LV" dirty="0">
                <a:latin typeface="Garamond" panose="02020404030301010803" pitchFamily="18" charset="0"/>
              </a:rPr>
              <a:t>67. pants. Bērnu nometņu organizēšanas un darbības noteikumu pārkāpšana</a:t>
            </a:r>
          </a:p>
          <a:p>
            <a:r>
              <a:rPr lang="lv-LV" dirty="0">
                <a:latin typeface="Garamond" panose="02020404030301010803" pitchFamily="18" charset="0"/>
              </a:rPr>
              <a:t>Kompetence administratīvo pārkāpumu procesā:</a:t>
            </a:r>
          </a:p>
          <a:p>
            <a:pPr lvl="1"/>
            <a:r>
              <a:rPr lang="lv-LV" dirty="0">
                <a:latin typeface="Garamond" panose="02020404030301010803" pitchFamily="18" charset="0"/>
              </a:rPr>
              <a:t>Izglītības kvalitātes valsts dienests – 63., 64., 65., 66. un 67.</a:t>
            </a:r>
            <a:r>
              <a:rPr lang="lv-LV" baseline="30000" dirty="0">
                <a:latin typeface="Garamond" panose="02020404030301010803" pitchFamily="18" charset="0"/>
              </a:rPr>
              <a:t>1 </a:t>
            </a:r>
            <a:r>
              <a:rPr lang="lv-LV" dirty="0">
                <a:latin typeface="Garamond" panose="02020404030301010803" pitchFamily="18" charset="0"/>
              </a:rPr>
              <a:t>pants</a:t>
            </a:r>
          </a:p>
          <a:p>
            <a:pPr lvl="1"/>
            <a:r>
              <a:rPr lang="lv-LV" dirty="0">
                <a:latin typeface="Garamond" panose="02020404030301010803" pitchFamily="18" charset="0"/>
              </a:rPr>
              <a:t>Valsts policija vai pašvaldību policija līdz administratīvā pārkāpuma lietas izskatīšanai. Lietu izskata pašvaldības administratīvā komisija vai apakškomisija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9453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43DAF2-1324-4642-B0C9-E40BA8C7FB82}"/>
              </a:ext>
            </a:extLst>
          </p:cNvPr>
          <p:cNvSpPr>
            <a:spLocks noGrp="1"/>
          </p:cNvSpPr>
          <p:nvPr>
            <p:ph type="title"/>
          </p:nvPr>
        </p:nvSpPr>
        <p:spPr>
          <a:xfrm>
            <a:off x="1286934" y="1465790"/>
            <a:ext cx="3860798" cy="3941345"/>
          </a:xfrm>
        </p:spPr>
        <p:txBody>
          <a:bodyPr>
            <a:normAutofit/>
          </a:bodyPr>
          <a:lstStyle/>
          <a:p>
            <a:r>
              <a:rPr lang="lv-LV" sz="4800" dirty="0">
                <a:latin typeface="Garamond" panose="02020404030301010803" pitchFamily="18" charset="0"/>
              </a:rPr>
              <a:t>Atbildība</a:t>
            </a:r>
          </a:p>
        </p:txBody>
      </p:sp>
      <p:sp>
        <p:nvSpPr>
          <p:cNvPr id="3" name="Content Placeholder 2">
            <a:extLst>
              <a:ext uri="{FF2B5EF4-FFF2-40B4-BE49-F238E27FC236}">
                <a16:creationId xmlns:a16="http://schemas.microsoft.com/office/drawing/2014/main" id="{047049C1-AC46-481D-80A8-76820E4B1585}"/>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7. Nometnes organizētājs ir atbildīgs par nometnes organizēšanu un darbību.</a:t>
            </a:r>
          </a:p>
          <a:p>
            <a:r>
              <a:rPr lang="lv-LV" dirty="0">
                <a:latin typeface="Garamond" panose="02020404030301010803" pitchFamily="18" charset="0"/>
              </a:rPr>
              <a:t>Nometnes organizators ir atbildīgs par bērna veselības un dzīvības aizsardzību, par to, lai bērns būtu drošībā, lai viņam tiktu sniegti kvalificēti pakalpojumi un ievērotas citas viņa tiesības (BTAL 72.p.1.d.)</a:t>
            </a:r>
          </a:p>
          <a:p>
            <a:r>
              <a:rPr lang="lv-LV" dirty="0">
                <a:latin typeface="Garamond" panose="02020404030301010803" pitchFamily="18" charset="0"/>
              </a:rPr>
              <a:t>Kādā veidā tiek sadalīta atbildība?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5042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a:bodyPr>
          <a:lstStyle/>
          <a:p>
            <a:r>
              <a:rPr lang="lv-LV" dirty="0">
                <a:latin typeface="Garamond" panose="02020404030301010803" pitchFamily="18" charset="0"/>
              </a:rPr>
              <a:t>Atbildība</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Nometnes organizatoram ir pienākums par personām, kuras tiek iesaistītas bērnu nometnes organizācijā, pieprasīt informāciju, par to iepriekšējo darbību, kompetenci un pieredzi.</a:t>
            </a:r>
          </a:p>
          <a:p>
            <a:r>
              <a:rPr lang="lv-LV" dirty="0">
                <a:latin typeface="Garamond" panose="02020404030301010803" pitchFamily="18" charset="0"/>
              </a:rPr>
              <a:t>Sodāmības kontrole un administratīvās atbildības pārbaude.</a:t>
            </a:r>
          </a:p>
          <a:p>
            <a:r>
              <a:rPr lang="lv-LV" dirty="0">
                <a:latin typeface="Garamond" panose="02020404030301010803" pitchFamily="18" charset="0"/>
              </a:rPr>
              <a:t>Nometnes vadītāja atbildība, skatīt MK noteikumu Nr.981 12. punktu</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8304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Satura vietturis 2">
            <a:extLst>
              <a:ext uri="{FF2B5EF4-FFF2-40B4-BE49-F238E27FC236}">
                <a16:creationId xmlns:a16="http://schemas.microsoft.com/office/drawing/2014/main" id="{1FC03301-A089-163A-E734-F70F73725708}"/>
              </a:ext>
            </a:extLst>
          </p:cNvPr>
          <p:cNvSpPr>
            <a:spLocks noGrp="1"/>
          </p:cNvSpPr>
          <p:nvPr>
            <p:ph idx="1"/>
          </p:nvPr>
        </p:nvSpPr>
        <p:spPr>
          <a:xfrm>
            <a:off x="1069850" y="844902"/>
            <a:ext cx="5818858" cy="5168196"/>
          </a:xfrm>
        </p:spPr>
        <p:txBody>
          <a:bodyPr anchor="ctr">
            <a:normAutofit/>
          </a:bodyPr>
          <a:lstStyle/>
          <a:p>
            <a:r>
              <a:rPr lang="lv-LV" dirty="0">
                <a:latin typeface="Garamond" panose="02020404030301010803" pitchFamily="18" charset="0"/>
              </a:rPr>
              <a:t>Vispārējie līgumu noslēgšanas nosacījumi</a:t>
            </a:r>
          </a:p>
          <a:p>
            <a:r>
              <a:rPr lang="lv-LV" dirty="0">
                <a:latin typeface="Garamond" panose="02020404030301010803" pitchFamily="18" charset="0"/>
              </a:rPr>
              <a:t>Darba līgums</a:t>
            </a:r>
          </a:p>
          <a:p>
            <a:r>
              <a:rPr lang="lv-LV" dirty="0">
                <a:latin typeface="Garamond" panose="02020404030301010803" pitchFamily="18" charset="0"/>
              </a:rPr>
              <a:t>Uzņēmuma līgums</a:t>
            </a:r>
          </a:p>
          <a:p>
            <a:r>
              <a:rPr lang="lv-LV" dirty="0">
                <a:latin typeface="Garamond" panose="02020404030301010803" pitchFamily="18" charset="0"/>
              </a:rPr>
              <a:t>Līgums par uzņemšanu nometnē</a:t>
            </a:r>
          </a:p>
          <a:p>
            <a:endParaRPr lang="lv-LV" dirty="0">
              <a:latin typeface="Garamond" panose="02020404030301010803" pitchFamily="18" charset="0"/>
            </a:endParaRPr>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Virsraksts 1">
            <a:extLst>
              <a:ext uri="{FF2B5EF4-FFF2-40B4-BE49-F238E27FC236}">
                <a16:creationId xmlns:a16="http://schemas.microsoft.com/office/drawing/2014/main" id="{5C36A87A-1BC9-67CE-A5B9-20473D9067A6}"/>
              </a:ext>
            </a:extLst>
          </p:cNvPr>
          <p:cNvSpPr>
            <a:spLocks noGrp="1"/>
          </p:cNvSpPr>
          <p:nvPr>
            <p:ph type="title"/>
          </p:nvPr>
        </p:nvSpPr>
        <p:spPr>
          <a:xfrm>
            <a:off x="8371968" y="2376862"/>
            <a:ext cx="2640646" cy="2104273"/>
          </a:xfrm>
          <a:noFill/>
        </p:spPr>
        <p:txBody>
          <a:bodyPr>
            <a:normAutofit/>
          </a:bodyPr>
          <a:lstStyle/>
          <a:p>
            <a:pPr algn="ctr"/>
            <a:r>
              <a:rPr lang="lv-LV" sz="4000" dirty="0">
                <a:solidFill>
                  <a:schemeClr val="bg1">
                    <a:shade val="97000"/>
                    <a:satMod val="150000"/>
                  </a:schemeClr>
                </a:solidFill>
                <a:latin typeface="Garamond" panose="02020404030301010803" pitchFamily="18" charset="0"/>
              </a:rPr>
              <a:t>Līgumi</a:t>
            </a:r>
          </a:p>
        </p:txBody>
      </p:sp>
    </p:spTree>
    <p:extLst>
      <p:ext uri="{BB962C8B-B14F-4D97-AF65-F5344CB8AC3E}">
        <p14:creationId xmlns:p14="http://schemas.microsoft.com/office/powerpoint/2010/main" val="644733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3E215F-D954-47C6-B378-7EA5F2D34014}"/>
              </a:ext>
            </a:extLst>
          </p:cNvPr>
          <p:cNvSpPr>
            <a:spLocks noGrp="1"/>
          </p:cNvSpPr>
          <p:nvPr>
            <p:ph type="title"/>
          </p:nvPr>
        </p:nvSpPr>
        <p:spPr>
          <a:xfrm>
            <a:off x="7044268" y="1465790"/>
            <a:ext cx="3860798" cy="3941345"/>
          </a:xfrm>
        </p:spPr>
        <p:txBody>
          <a:bodyPr>
            <a:normAutofit/>
          </a:bodyPr>
          <a:lstStyle/>
          <a:p>
            <a:r>
              <a:rPr lang="lv-LV" sz="4400" dirty="0">
                <a:latin typeface="Garamond" panose="02020404030301010803" pitchFamily="18" charset="0"/>
              </a:rPr>
              <a:t>Personāla izvēle un piesaiste</a:t>
            </a:r>
          </a:p>
        </p:txBody>
      </p:sp>
      <p:sp>
        <p:nvSpPr>
          <p:cNvPr id="3" name="Content Placeholder 2">
            <a:extLst>
              <a:ext uri="{FF2B5EF4-FFF2-40B4-BE49-F238E27FC236}">
                <a16:creationId xmlns:a16="http://schemas.microsoft.com/office/drawing/2014/main" id="{2777A431-F0C8-44E2-9697-6EA56DE64E1D}"/>
              </a:ext>
            </a:extLst>
          </p:cNvPr>
          <p:cNvSpPr>
            <a:spLocks noGrp="1"/>
          </p:cNvSpPr>
          <p:nvPr>
            <p:ph idx="1"/>
          </p:nvPr>
        </p:nvSpPr>
        <p:spPr>
          <a:xfrm>
            <a:off x="641602" y="1359090"/>
            <a:ext cx="5132665" cy="4048046"/>
          </a:xfrm>
        </p:spPr>
        <p:txBody>
          <a:bodyPr anchor="ctr">
            <a:normAutofit/>
          </a:bodyPr>
          <a:lstStyle/>
          <a:p>
            <a:r>
              <a:rPr lang="lv-LV" sz="1800" dirty="0">
                <a:latin typeface="Garamond" panose="02020404030301010803" pitchFamily="18" charset="0"/>
              </a:rPr>
              <a:t>Ar personālu jāslēdz līgumi (darba līgums, pakalpojuma līgums vai līgums par autora darbu vai brīvprātīgā līgums)</a:t>
            </a:r>
          </a:p>
          <a:p>
            <a:r>
              <a:rPr lang="lv-LV" sz="1800" dirty="0">
                <a:latin typeface="Garamond" panose="02020404030301010803" pitchFamily="18" charset="0"/>
              </a:rPr>
              <a:t>Personāls jāpārbauda pirms līguma noslēgšanas (skatīt Bērnu tiesību aizsardzības likumu 72.pants):</a:t>
            </a:r>
          </a:p>
          <a:p>
            <a:pPr lvl="1"/>
            <a:r>
              <a:rPr lang="lv-LV" dirty="0">
                <a:latin typeface="Garamond" panose="02020404030301010803" pitchFamily="18" charset="0"/>
              </a:rPr>
              <a:t>Sodāmība;</a:t>
            </a:r>
          </a:p>
          <a:p>
            <a:pPr lvl="1"/>
            <a:r>
              <a:rPr lang="lv-LV" dirty="0">
                <a:latin typeface="Garamond" panose="02020404030301010803" pitchFamily="18" charset="0"/>
              </a:rPr>
              <a:t>Veselības pārbaude (MK 494 “Noteikumi par darbiem, kas saistīti ar iespējamu risku citu cilvēku veselībai un kuros nodarbinātās personas tiek pakļautas obligātajām veselības pārbaudēm”)</a:t>
            </a:r>
          </a:p>
          <a:p>
            <a:r>
              <a:rPr lang="lv-LV" sz="1800" dirty="0">
                <a:latin typeface="Garamond" panose="02020404030301010803" pitchFamily="18" charset="0"/>
              </a:rPr>
              <a:t>Kādus līgumus slēdz savstarpējo attiecību nodibināšanai?</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538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40DD0D-14AB-4D5A-B0EA-9570D7B21BF3}"/>
              </a:ext>
            </a:extLst>
          </p:cNvPr>
          <p:cNvSpPr>
            <a:spLocks noGrp="1"/>
          </p:cNvSpPr>
          <p:nvPr>
            <p:ph type="title"/>
          </p:nvPr>
        </p:nvSpPr>
        <p:spPr>
          <a:xfrm>
            <a:off x="7044268" y="1465790"/>
            <a:ext cx="3860798" cy="3941345"/>
          </a:xfrm>
        </p:spPr>
        <p:txBody>
          <a:bodyPr>
            <a:normAutofit/>
          </a:bodyPr>
          <a:lstStyle/>
          <a:p>
            <a:r>
              <a:rPr lang="lv-LV" sz="6000" dirty="0">
                <a:latin typeface="Garamond" panose="02020404030301010803" pitchFamily="18" charset="0"/>
              </a:rPr>
              <a:t>Saturs</a:t>
            </a:r>
          </a:p>
        </p:txBody>
      </p:sp>
      <p:sp>
        <p:nvSpPr>
          <p:cNvPr id="3" name="Content Placeholder 2">
            <a:extLst>
              <a:ext uri="{FF2B5EF4-FFF2-40B4-BE49-F238E27FC236}">
                <a16:creationId xmlns:a16="http://schemas.microsoft.com/office/drawing/2014/main" id="{EF0C2D47-AA82-459F-96ED-B3C022E12378}"/>
              </a:ext>
            </a:extLst>
          </p:cNvPr>
          <p:cNvSpPr>
            <a:spLocks noGrp="1"/>
          </p:cNvSpPr>
          <p:nvPr>
            <p:ph idx="1"/>
          </p:nvPr>
        </p:nvSpPr>
        <p:spPr>
          <a:xfrm>
            <a:off x="641602" y="514350"/>
            <a:ext cx="5132665" cy="5852160"/>
          </a:xfrm>
        </p:spPr>
        <p:txBody>
          <a:bodyPr anchor="ctr">
            <a:normAutofit/>
          </a:bodyPr>
          <a:lstStyle/>
          <a:p>
            <a:r>
              <a:rPr lang="lv-LV" dirty="0">
                <a:latin typeface="Garamond" panose="02020404030301010803" pitchFamily="18" charset="0"/>
                <a:cs typeface="Helvetica" panose="020B0604020202020204" pitchFamily="34" charset="0"/>
              </a:rPr>
              <a:t>Veiksmes un neveiksmes 2024. gada sezonā</a:t>
            </a:r>
          </a:p>
          <a:p>
            <a:pPr lvl="1"/>
            <a:r>
              <a:rPr lang="lv-LV" dirty="0">
                <a:latin typeface="Garamond" panose="02020404030301010803" pitchFamily="18" charset="0"/>
                <a:cs typeface="Helvetica" panose="020B0604020202020204" pitchFamily="34" charset="0"/>
              </a:rPr>
              <a:t>IeM IC izziņa</a:t>
            </a:r>
          </a:p>
          <a:p>
            <a:pPr lvl="1"/>
            <a:r>
              <a:rPr lang="lv-LV" dirty="0">
                <a:latin typeface="Garamond" panose="02020404030301010803" pitchFamily="18" charset="0"/>
                <a:cs typeface="Helvetica" panose="020B0604020202020204" pitchFamily="34" charset="0"/>
              </a:rPr>
              <a:t>Dokumentācija</a:t>
            </a:r>
          </a:p>
          <a:p>
            <a:pPr lvl="1"/>
            <a:r>
              <a:rPr lang="lv-LV" dirty="0">
                <a:latin typeface="Garamond" panose="02020404030301010803" pitchFamily="18" charset="0"/>
                <a:cs typeface="Helvetica" panose="020B0604020202020204" pitchFamily="34" charset="0"/>
              </a:rPr>
              <a:t>Atzinumi</a:t>
            </a:r>
          </a:p>
          <a:p>
            <a:pPr lvl="1"/>
            <a:r>
              <a:rPr lang="lv-LV" dirty="0">
                <a:latin typeface="Garamond" panose="02020404030301010803" pitchFamily="18" charset="0"/>
                <a:cs typeface="Helvetica" panose="020B0604020202020204" pitchFamily="34" charset="0"/>
              </a:rPr>
              <a:t>Publiski pieejama informācija</a:t>
            </a:r>
          </a:p>
          <a:p>
            <a:pPr lvl="1"/>
            <a:r>
              <a:rPr lang="lv-LV" dirty="0">
                <a:latin typeface="Garamond" panose="02020404030301010803" pitchFamily="18" charset="0"/>
                <a:cs typeface="Helvetica" panose="020B0604020202020204" pitchFamily="34" charset="0"/>
              </a:rPr>
              <a:t>Līgumi</a:t>
            </a:r>
          </a:p>
          <a:p>
            <a:r>
              <a:rPr lang="lv-LV" dirty="0">
                <a:latin typeface="Garamond" panose="02020404030301010803" pitchFamily="18" charset="0"/>
                <a:cs typeface="Helvetica" panose="020B0604020202020204" pitchFamily="34" charset="0"/>
              </a:rPr>
              <a:t>Aktualitātes</a:t>
            </a:r>
          </a:p>
          <a:p>
            <a:pPr lvl="1"/>
            <a:r>
              <a:rPr lang="lv-LV" dirty="0">
                <a:latin typeface="Garamond" panose="02020404030301010803" pitchFamily="18" charset="0"/>
                <a:cs typeface="Helvetica" panose="020B0604020202020204" pitchFamily="34" charset="0"/>
              </a:rPr>
              <a:t>Grozījumi MK noteikumos</a:t>
            </a:r>
          </a:p>
          <a:p>
            <a:pPr lvl="1"/>
            <a:r>
              <a:rPr lang="lv-LV" dirty="0">
                <a:latin typeface="Garamond" panose="02020404030301010803" pitchFamily="18" charset="0"/>
                <a:cs typeface="Helvetica" panose="020B0604020202020204" pitchFamily="34" charset="0"/>
              </a:rPr>
              <a:t>AT sprieduma analīze</a:t>
            </a:r>
          </a:p>
          <a:p>
            <a:pPr lvl="1"/>
            <a:r>
              <a:rPr lang="lv-LV" dirty="0">
                <a:latin typeface="Garamond" panose="02020404030301010803" pitchFamily="18" charset="0"/>
                <a:cs typeface="Helvetica" panose="020B0604020202020204" pitchFamily="34" charset="0"/>
              </a:rPr>
              <a:t>Administratīvā atbildība</a:t>
            </a:r>
          </a:p>
          <a:p>
            <a:r>
              <a:rPr lang="lv-LV" dirty="0">
                <a:latin typeface="Garamond" panose="02020404030301010803" pitchFamily="18" charset="0"/>
                <a:cs typeface="Helvetica" panose="020B0604020202020204" pitchFamily="34" charset="0"/>
              </a:rPr>
              <a:t>Līgumattiecības, līgumi, nosacījumi</a:t>
            </a:r>
          </a:p>
          <a:p>
            <a:pPr lvl="1"/>
            <a:r>
              <a:rPr lang="lv-LV" dirty="0">
                <a:latin typeface="Garamond" panose="02020404030301010803" pitchFamily="18" charset="0"/>
                <a:cs typeface="Helvetica" panose="020B0604020202020204" pitchFamily="34" charset="0"/>
              </a:rPr>
              <a:t>Darba līgums</a:t>
            </a:r>
          </a:p>
          <a:p>
            <a:pPr lvl="1"/>
            <a:r>
              <a:rPr lang="lv-LV" dirty="0">
                <a:latin typeface="Garamond" panose="02020404030301010803" pitchFamily="18" charset="0"/>
                <a:cs typeface="Helvetica" panose="020B0604020202020204" pitchFamily="34" charset="0"/>
              </a:rPr>
              <a:t>Uzņēmuma līgums</a:t>
            </a:r>
          </a:p>
          <a:p>
            <a:pPr lvl="1"/>
            <a:r>
              <a:rPr lang="lv-LV" dirty="0">
                <a:latin typeface="Garamond" panose="02020404030301010803" pitchFamily="18" charset="0"/>
                <a:cs typeface="Helvetica" panose="020B0604020202020204" pitchFamily="34" charset="0"/>
              </a:rPr>
              <a:t>Nomas līgums</a:t>
            </a:r>
          </a:p>
          <a:p>
            <a:pPr lvl="1"/>
            <a:r>
              <a:rPr lang="lv-LV" dirty="0">
                <a:latin typeface="Garamond" panose="02020404030301010803" pitchFamily="18" charset="0"/>
                <a:cs typeface="Helvetica" panose="020B0604020202020204" pitchFamily="34" charset="0"/>
              </a:rPr>
              <a:t>Līgums par uzņemšanu nometnē</a:t>
            </a:r>
          </a:p>
          <a:p>
            <a:r>
              <a:rPr lang="lv-LV" dirty="0">
                <a:latin typeface="Garamond" panose="02020404030301010803" pitchFamily="18" charset="0"/>
                <a:cs typeface="Helvetica" panose="020B0604020202020204" pitchFamily="34" charset="0"/>
              </a:rPr>
              <a:t>Dokumenti un to noformējums</a:t>
            </a: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3290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044268" y="1465790"/>
            <a:ext cx="3860798" cy="3941345"/>
          </a:xfrm>
        </p:spPr>
        <p:txBody>
          <a:bodyPr>
            <a:normAutofit/>
          </a:bodyPr>
          <a:lstStyle/>
          <a:p>
            <a:r>
              <a:rPr lang="lv-LV" sz="3600" dirty="0">
                <a:latin typeface="Garamond" panose="02020404030301010803" pitchFamily="18" charset="0"/>
              </a:rPr>
              <a:t>Instruktāžas</a:t>
            </a:r>
            <a:endParaRPr lang="ru-RU" sz="3600" dirty="0">
              <a:latin typeface="Garamond" panose="02020404030301010803" pitchFamily="18" charset="0"/>
            </a:endParaRPr>
          </a:p>
        </p:txBody>
      </p:sp>
      <p:sp>
        <p:nvSpPr>
          <p:cNvPr id="3" name="Content Placeholder 2"/>
          <p:cNvSpPr>
            <a:spLocks noGrp="1"/>
          </p:cNvSpPr>
          <p:nvPr>
            <p:ph idx="1"/>
          </p:nvPr>
        </p:nvSpPr>
        <p:spPr>
          <a:xfrm>
            <a:off x="641602" y="1359090"/>
            <a:ext cx="5132665" cy="4048046"/>
          </a:xfrm>
        </p:spPr>
        <p:txBody>
          <a:bodyPr anchor="ctr">
            <a:normAutofit/>
          </a:bodyPr>
          <a:lstStyle/>
          <a:p>
            <a:r>
              <a:rPr lang="lv-LV" sz="2400" dirty="0">
                <a:latin typeface="Garamond" panose="02020404030301010803" pitchFamily="18" charset="0"/>
              </a:rPr>
              <a:t>Personāls jāinstruē (darba drošības noteikumi un iekšējās kārtības un drošības noteikumi)</a:t>
            </a:r>
          </a:p>
          <a:p>
            <a:r>
              <a:rPr lang="lv-LV" sz="2400" dirty="0">
                <a:latin typeface="Garamond" panose="02020404030301010803" pitchFamily="18" charset="0"/>
              </a:rPr>
              <a:t>Kādā veidā tiek noformētas šīs instruktāžas un vai vispār tiek veiktas instruktāžas?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31948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E09742-5356-4DC5-BAB5-1361B338FCA6}"/>
              </a:ext>
            </a:extLst>
          </p:cNvPr>
          <p:cNvSpPr>
            <a:spLocks noGrp="1"/>
          </p:cNvSpPr>
          <p:nvPr>
            <p:ph type="title"/>
          </p:nvPr>
        </p:nvSpPr>
        <p:spPr>
          <a:xfrm>
            <a:off x="7044268" y="1465790"/>
            <a:ext cx="3860798" cy="3941345"/>
          </a:xfrm>
        </p:spPr>
        <p:txBody>
          <a:bodyPr>
            <a:normAutofit/>
          </a:bodyPr>
          <a:lstStyle/>
          <a:p>
            <a:r>
              <a:rPr lang="lv-LV" sz="6000" dirty="0">
                <a:latin typeface="Garamond" panose="02020404030301010803" pitchFamily="18" charset="0"/>
              </a:rPr>
              <a:t>Līgumi</a:t>
            </a:r>
          </a:p>
        </p:txBody>
      </p:sp>
      <p:sp>
        <p:nvSpPr>
          <p:cNvPr id="3" name="Content Placeholder 2">
            <a:extLst>
              <a:ext uri="{FF2B5EF4-FFF2-40B4-BE49-F238E27FC236}">
                <a16:creationId xmlns:a16="http://schemas.microsoft.com/office/drawing/2014/main" id="{B15DD59C-4015-470E-B967-C5EBCBC79415}"/>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Civillikuma 1511.pants</a:t>
            </a:r>
          </a:p>
          <a:p>
            <a:pPr marL="0" indent="0">
              <a:buNone/>
            </a:pPr>
            <a:r>
              <a:rPr lang="lv-LV" dirty="0">
                <a:latin typeface="Garamond" panose="02020404030301010803" pitchFamily="18" charset="0"/>
              </a:rPr>
              <a:t>Līgums plašākā nozīmē ir ikkatra vairāku personu savstarpēja vienošanās par kādu tiesisku attiecību </a:t>
            </a:r>
            <a:r>
              <a:rPr lang="lv-LV" u="sng" dirty="0">
                <a:latin typeface="Garamond" panose="02020404030301010803" pitchFamily="18" charset="0"/>
              </a:rPr>
              <a:t>nodibināšanu</a:t>
            </a:r>
            <a:r>
              <a:rPr lang="lv-LV" dirty="0">
                <a:latin typeface="Garamond" panose="02020404030301010803" pitchFamily="18" charset="0"/>
              </a:rPr>
              <a:t>, </a:t>
            </a:r>
            <a:r>
              <a:rPr lang="lv-LV" u="sng" dirty="0">
                <a:latin typeface="Garamond" panose="02020404030301010803" pitchFamily="18" charset="0"/>
              </a:rPr>
              <a:t>pārgrozīšanu</a:t>
            </a:r>
            <a:r>
              <a:rPr lang="lv-LV" dirty="0">
                <a:latin typeface="Garamond" panose="02020404030301010803" pitchFamily="18" charset="0"/>
              </a:rPr>
              <a:t> vai </a:t>
            </a:r>
            <a:r>
              <a:rPr lang="lv-LV" u="sng" dirty="0">
                <a:latin typeface="Garamond" panose="02020404030301010803" pitchFamily="18" charset="0"/>
              </a:rPr>
              <a:t>izbeigšanu</a:t>
            </a:r>
            <a:r>
              <a:rPr lang="lv-LV" dirty="0">
                <a:latin typeface="Garamond" panose="02020404030301010803" pitchFamily="18" charset="0"/>
              </a:rPr>
              <a:t>. Līgums šaurākā nozīmē, ir vairāku personu savstarpējs ar vienošanos pamatots </a:t>
            </a:r>
            <a:r>
              <a:rPr lang="lv-LV" u="sng" dirty="0">
                <a:latin typeface="Garamond" panose="02020404030301010803" pitchFamily="18" charset="0"/>
              </a:rPr>
              <a:t>gribas izteikums, </a:t>
            </a:r>
            <a:r>
              <a:rPr lang="lv-LV" dirty="0">
                <a:latin typeface="Garamond" panose="02020404030301010803" pitchFamily="18" charset="0"/>
              </a:rPr>
              <a:t>kura mērķis ir nodibināt saistību tiesību.</a:t>
            </a:r>
          </a:p>
          <a:p>
            <a:pPr marL="0" indent="0">
              <a:buNone/>
            </a:pPr>
            <a:r>
              <a:rPr lang="lv-LV" dirty="0">
                <a:latin typeface="Garamond" panose="02020404030301010803" pitchFamily="18" charset="0"/>
              </a:rPr>
              <a:t>Ar līgumu personas savstarpēji saistās, ar mērķi gūt labumus.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6960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BD117E-661B-47B1-A77C-918F6ACAC496}"/>
              </a:ext>
            </a:extLst>
          </p:cNvPr>
          <p:cNvSpPr>
            <a:spLocks noGrp="1"/>
          </p:cNvSpPr>
          <p:nvPr>
            <p:ph type="title"/>
          </p:nvPr>
        </p:nvSpPr>
        <p:spPr>
          <a:xfrm>
            <a:off x="7044268" y="1465790"/>
            <a:ext cx="3860798" cy="3941345"/>
          </a:xfrm>
        </p:spPr>
        <p:txBody>
          <a:bodyPr>
            <a:normAutofit/>
          </a:bodyPr>
          <a:lstStyle/>
          <a:p>
            <a:r>
              <a:rPr lang="lv-LV" sz="3200" dirty="0">
                <a:latin typeface="Garamond" panose="02020404030301010803" pitchFamily="18" charset="0"/>
              </a:rPr>
              <a:t>Līgumattiecību elementi</a:t>
            </a:r>
          </a:p>
        </p:txBody>
      </p:sp>
      <p:sp>
        <p:nvSpPr>
          <p:cNvPr id="3" name="Content Placeholder 2">
            <a:extLst>
              <a:ext uri="{FF2B5EF4-FFF2-40B4-BE49-F238E27FC236}">
                <a16:creationId xmlns:a16="http://schemas.microsoft.com/office/drawing/2014/main" id="{05785765-12EC-409E-AF3F-63DFBB7F502F}"/>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Līdzēji</a:t>
            </a:r>
          </a:p>
          <a:p>
            <a:pPr lvl="1"/>
            <a:r>
              <a:rPr lang="lv-LV" sz="2000" dirty="0">
                <a:latin typeface="Garamond" panose="02020404030301010803" pitchFamily="18" charset="0"/>
              </a:rPr>
              <a:t>Fiziskas personas</a:t>
            </a:r>
          </a:p>
          <a:p>
            <a:pPr lvl="1"/>
            <a:r>
              <a:rPr lang="lv-LV" sz="2000" dirty="0">
                <a:latin typeface="Garamond" panose="02020404030301010803" pitchFamily="18" charset="0"/>
              </a:rPr>
              <a:t>Juridiskas personas</a:t>
            </a:r>
          </a:p>
          <a:p>
            <a:r>
              <a:rPr lang="lv-LV" dirty="0">
                <a:latin typeface="Garamond" panose="02020404030301010803" pitchFamily="18" charset="0"/>
              </a:rPr>
              <a:t>Noformēšanas forma</a:t>
            </a:r>
          </a:p>
          <a:p>
            <a:pPr lvl="1"/>
            <a:r>
              <a:rPr lang="lv-LV" sz="2000" dirty="0">
                <a:latin typeface="Garamond" panose="02020404030301010803" pitchFamily="18" charset="0"/>
              </a:rPr>
              <a:t>Rakstveidā</a:t>
            </a:r>
          </a:p>
          <a:p>
            <a:pPr lvl="1"/>
            <a:r>
              <a:rPr lang="lv-LV" sz="2000" dirty="0">
                <a:latin typeface="Garamond" panose="02020404030301010803" pitchFamily="18" charset="0"/>
              </a:rPr>
              <a:t>Mutvārdos</a:t>
            </a:r>
          </a:p>
          <a:p>
            <a:pPr lvl="1"/>
            <a:r>
              <a:rPr lang="lv-LV" sz="2000" dirty="0">
                <a:latin typeface="Garamond" panose="02020404030301010803" pitchFamily="18" charset="0"/>
              </a:rPr>
              <a:t>Klusējot</a:t>
            </a:r>
          </a:p>
          <a:p>
            <a:r>
              <a:rPr lang="lv-LV" dirty="0">
                <a:latin typeface="Garamond" panose="02020404030301010803" pitchFamily="18" charset="0"/>
              </a:rPr>
              <a:t>Līdzēju griba stāties tiesiskajās attiecībās</a:t>
            </a:r>
          </a:p>
          <a:p>
            <a:r>
              <a:rPr lang="lv-LV" dirty="0">
                <a:latin typeface="Garamond" panose="02020404030301010803" pitchFamily="18" charset="0"/>
              </a:rPr>
              <a:t>Līguma priekšmets jeb tiesisko attiecību nodibināšanas mērķis, jēga</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835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D7E276-21FF-4597-9659-1F4DEFE9A1BB}"/>
              </a:ext>
            </a:extLst>
          </p:cNvPr>
          <p:cNvSpPr>
            <a:spLocks noGrp="1"/>
          </p:cNvSpPr>
          <p:nvPr>
            <p:ph type="title"/>
          </p:nvPr>
        </p:nvSpPr>
        <p:spPr>
          <a:xfrm>
            <a:off x="7044268" y="1465790"/>
            <a:ext cx="3860798" cy="3941345"/>
          </a:xfrm>
        </p:spPr>
        <p:txBody>
          <a:bodyPr>
            <a:normAutofit/>
          </a:bodyPr>
          <a:lstStyle/>
          <a:p>
            <a:r>
              <a:rPr lang="lv-LV" sz="3600" dirty="0">
                <a:latin typeface="Garamond" panose="02020404030301010803" pitchFamily="18" charset="0"/>
              </a:rPr>
              <a:t>Piemērojamie līgumu veidi</a:t>
            </a:r>
          </a:p>
        </p:txBody>
      </p:sp>
      <p:sp>
        <p:nvSpPr>
          <p:cNvPr id="3" name="Content Placeholder 2">
            <a:extLst>
              <a:ext uri="{FF2B5EF4-FFF2-40B4-BE49-F238E27FC236}">
                <a16:creationId xmlns:a16="http://schemas.microsoft.com/office/drawing/2014/main" id="{2B78AC30-8E85-4F84-A0A2-2F045CD9F083}"/>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Darba līgums:</a:t>
            </a:r>
          </a:p>
          <a:p>
            <a:pPr lvl="1"/>
            <a:r>
              <a:rPr lang="lv-LV" dirty="0">
                <a:latin typeface="Garamond" panose="02020404030301010803" pitchFamily="18" charset="0"/>
              </a:rPr>
              <a:t>darba līgums</a:t>
            </a:r>
          </a:p>
          <a:p>
            <a:pPr lvl="1"/>
            <a:r>
              <a:rPr lang="lv-LV" dirty="0">
                <a:latin typeface="Garamond" panose="02020404030301010803" pitchFamily="18" charset="0"/>
              </a:rPr>
              <a:t>līgums par brīvprātīgo darbu</a:t>
            </a:r>
          </a:p>
          <a:p>
            <a:r>
              <a:rPr lang="lv-LV" dirty="0">
                <a:latin typeface="Garamond" panose="02020404030301010803" pitchFamily="18" charset="0"/>
              </a:rPr>
              <a:t>Uzņēmuma līgums:</a:t>
            </a:r>
          </a:p>
          <a:p>
            <a:pPr lvl="1"/>
            <a:r>
              <a:rPr lang="lv-LV" dirty="0">
                <a:latin typeface="Garamond" panose="02020404030301010803" pitchFamily="18" charset="0"/>
              </a:rPr>
              <a:t>pakalpojuma līgums</a:t>
            </a:r>
          </a:p>
          <a:p>
            <a:pPr lvl="1"/>
            <a:r>
              <a:rPr lang="lv-LV" dirty="0">
                <a:latin typeface="Garamond" panose="02020404030301010803" pitchFamily="18" charset="0"/>
              </a:rPr>
              <a:t>līgums par dalībnieka uzņemšanu nometnē</a:t>
            </a:r>
          </a:p>
          <a:p>
            <a:pPr lvl="1"/>
            <a:r>
              <a:rPr lang="lv-LV" dirty="0">
                <a:latin typeface="Garamond" panose="02020404030301010803" pitchFamily="18" charset="0"/>
              </a:rPr>
              <a:t>autora līgums par pasūtītu darbu</a:t>
            </a:r>
          </a:p>
          <a:p>
            <a:pPr lvl="1"/>
            <a:r>
              <a:rPr lang="lv-LV" dirty="0">
                <a:latin typeface="Garamond" panose="02020404030301010803" pitchFamily="18" charset="0"/>
              </a:rPr>
              <a:t>Brīvprātīgā līgums</a:t>
            </a:r>
          </a:p>
          <a:p>
            <a:r>
              <a:rPr lang="lv-LV" dirty="0">
                <a:latin typeface="Garamond" panose="02020404030301010803" pitchFamily="18" charset="0"/>
              </a:rPr>
              <a:t>Nomas līgums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7060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2CF62F-02F4-4B0C-AAE5-DC5559A42FFF}"/>
              </a:ext>
            </a:extLst>
          </p:cNvPr>
          <p:cNvSpPr>
            <a:spLocks noGrp="1"/>
          </p:cNvSpPr>
          <p:nvPr>
            <p:ph type="title"/>
          </p:nvPr>
        </p:nvSpPr>
        <p:spPr>
          <a:xfrm>
            <a:off x="7044268" y="1465790"/>
            <a:ext cx="3860798" cy="3941345"/>
          </a:xfrm>
        </p:spPr>
        <p:txBody>
          <a:bodyPr>
            <a:normAutofit/>
          </a:bodyPr>
          <a:lstStyle/>
          <a:p>
            <a:r>
              <a:rPr lang="en-US" sz="6000" dirty="0" err="1">
                <a:latin typeface="Garamond" panose="02020404030301010803" pitchFamily="18" charset="0"/>
              </a:rPr>
              <a:t>Darba</a:t>
            </a:r>
            <a:r>
              <a:rPr lang="en-US" sz="6000" dirty="0">
                <a:latin typeface="Garamond" panose="02020404030301010803" pitchFamily="18" charset="0"/>
              </a:rPr>
              <a:t> l</a:t>
            </a:r>
            <a:r>
              <a:rPr lang="lv-LV" sz="6000" dirty="0">
                <a:latin typeface="Garamond" panose="02020404030301010803" pitchFamily="18" charset="0"/>
              </a:rPr>
              <a:t>ī</a:t>
            </a:r>
            <a:r>
              <a:rPr lang="en-US" sz="6000" dirty="0">
                <a:latin typeface="Garamond" panose="02020404030301010803" pitchFamily="18" charset="0"/>
              </a:rPr>
              <a:t>gums</a:t>
            </a:r>
            <a:endParaRPr lang="lv-LV" sz="6000" dirty="0">
              <a:latin typeface="Garamond" panose="02020404030301010803" pitchFamily="18" charset="0"/>
            </a:endParaRPr>
          </a:p>
        </p:txBody>
      </p:sp>
      <p:sp>
        <p:nvSpPr>
          <p:cNvPr id="3" name="Content Placeholder 2">
            <a:extLst>
              <a:ext uri="{FF2B5EF4-FFF2-40B4-BE49-F238E27FC236}">
                <a16:creationId xmlns:a16="http://schemas.microsoft.com/office/drawing/2014/main" id="{7172E115-0752-432A-91C9-044C6A3287AF}"/>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Darba tiesiskās attiecības raksturo šādas pazīmes:</a:t>
            </a:r>
          </a:p>
          <a:p>
            <a:pPr lvl="1"/>
            <a:r>
              <a:rPr lang="lv-LV" sz="2000" dirty="0">
                <a:latin typeface="Garamond" panose="02020404030301010803" pitchFamily="18" charset="0"/>
              </a:rPr>
              <a:t>Noteikts darbs;</a:t>
            </a:r>
          </a:p>
          <a:p>
            <a:pPr lvl="1"/>
            <a:r>
              <a:rPr lang="lv-LV" sz="2000" dirty="0">
                <a:latin typeface="Garamond" panose="02020404030301010803" pitchFamily="18" charset="0"/>
              </a:rPr>
              <a:t>Darba izpildīšanai noteikta darba kārtība, kurai darbiniekam ir pienākums pakļauties;</a:t>
            </a:r>
          </a:p>
          <a:p>
            <a:pPr lvl="1"/>
            <a:r>
              <a:rPr lang="lv-LV" sz="2000" dirty="0">
                <a:latin typeface="Garamond" panose="02020404030301010803" pitchFamily="18" charset="0"/>
              </a:rPr>
              <a:t>Darba samaksa</a:t>
            </a:r>
          </a:p>
          <a:p>
            <a:pPr lvl="1"/>
            <a:r>
              <a:rPr lang="lv-LV" sz="2000" dirty="0">
                <a:latin typeface="Garamond" panose="02020404030301010803" pitchFamily="18" charset="0"/>
              </a:rPr>
              <a:t>Darba devēja nodrošināti apstākļi, lai darbiniekam būtu iespējams izpildīt darbu.</a:t>
            </a:r>
          </a:p>
          <a:p>
            <a:pPr lvl="1"/>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3148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F4DF0A-8D89-4B24-9878-A54039FE6E2A}"/>
              </a:ext>
            </a:extLst>
          </p:cNvPr>
          <p:cNvSpPr>
            <a:spLocks noGrp="1"/>
          </p:cNvSpPr>
          <p:nvPr>
            <p:ph type="title"/>
          </p:nvPr>
        </p:nvSpPr>
        <p:spPr>
          <a:xfrm>
            <a:off x="7044268" y="1465790"/>
            <a:ext cx="3860798" cy="3941345"/>
          </a:xfrm>
        </p:spPr>
        <p:txBody>
          <a:bodyPr>
            <a:normAutofit/>
          </a:bodyPr>
          <a:lstStyle/>
          <a:p>
            <a:r>
              <a:rPr lang="lv-LV" sz="6000" dirty="0">
                <a:latin typeface="Garamond" panose="02020404030301010803" pitchFamily="18" charset="0"/>
              </a:rPr>
              <a:t>Darba līgums</a:t>
            </a:r>
          </a:p>
        </p:txBody>
      </p:sp>
      <p:sp>
        <p:nvSpPr>
          <p:cNvPr id="3" name="Content Placeholder 2">
            <a:extLst>
              <a:ext uri="{FF2B5EF4-FFF2-40B4-BE49-F238E27FC236}">
                <a16:creationId xmlns:a16="http://schemas.microsoft.com/office/drawing/2014/main" id="{21DD35F1-5C6E-425B-97C6-8EE2DB99C39A}"/>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Atšķirībā no «standarta» darba līguma, bērnu nometņu darbībā būtu jāievēro:</a:t>
            </a:r>
          </a:p>
          <a:p>
            <a:pPr lvl="1"/>
            <a:r>
              <a:rPr lang="lv-LV" sz="2000" dirty="0">
                <a:latin typeface="Garamond" panose="02020404030301010803" pitchFamily="18" charset="0"/>
              </a:rPr>
              <a:t>Aprakstīt pieļaujamās bērnu disciplinēšanas metodes</a:t>
            </a:r>
          </a:p>
          <a:p>
            <a:pPr lvl="1"/>
            <a:r>
              <a:rPr lang="lv-LV" sz="2000" dirty="0">
                <a:latin typeface="Garamond" panose="02020404030301010803" pitchFamily="18" charset="0"/>
              </a:rPr>
              <a:t>Ikdienas dokumentācijas aizpildīšanas pienākums</a:t>
            </a:r>
          </a:p>
          <a:p>
            <a:pPr lvl="1"/>
            <a:r>
              <a:rPr lang="lv-LV" sz="2000" dirty="0">
                <a:latin typeface="Garamond" panose="02020404030301010803" pitchFamily="18" charset="0"/>
              </a:rPr>
              <a:t>Informēšanas kārtība nestandarta situāciju gadījumos</a:t>
            </a:r>
          </a:p>
          <a:p>
            <a:pPr lvl="1"/>
            <a:r>
              <a:rPr lang="lv-LV" sz="2000" dirty="0">
                <a:latin typeface="Garamond" panose="02020404030301010803" pitchFamily="18" charset="0"/>
              </a:rPr>
              <a:t>Konfidencialitātes nodrošināšanas prasība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618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F4EA983-CE84-0D58-05FE-1DDDA79EB669}"/>
              </a:ext>
            </a:extLst>
          </p:cNvPr>
          <p:cNvSpPr>
            <a:spLocks noGrp="1"/>
          </p:cNvSpPr>
          <p:nvPr>
            <p:ph type="title"/>
          </p:nvPr>
        </p:nvSpPr>
        <p:spPr>
          <a:xfrm>
            <a:off x="7044267" y="1465790"/>
            <a:ext cx="4186949" cy="3941345"/>
          </a:xfrm>
        </p:spPr>
        <p:txBody>
          <a:bodyPr>
            <a:normAutofit/>
          </a:bodyPr>
          <a:lstStyle/>
          <a:p>
            <a:r>
              <a:rPr lang="lv-LV" sz="3600" dirty="0">
                <a:latin typeface="Garamond" panose="02020404030301010803" pitchFamily="18" charset="0"/>
              </a:rPr>
              <a:t>Nepilngadīgo nodarbināšana</a:t>
            </a:r>
          </a:p>
        </p:txBody>
      </p:sp>
      <p:sp>
        <p:nvSpPr>
          <p:cNvPr id="3" name="Satura vietturis 2">
            <a:extLst>
              <a:ext uri="{FF2B5EF4-FFF2-40B4-BE49-F238E27FC236}">
                <a16:creationId xmlns:a16="http://schemas.microsoft.com/office/drawing/2014/main" id="{C43D3ED4-00CB-D068-6B82-BD904EB570CB}"/>
              </a:ext>
            </a:extLst>
          </p:cNvPr>
          <p:cNvSpPr>
            <a:spLocks noGrp="1"/>
          </p:cNvSpPr>
          <p:nvPr>
            <p:ph idx="1"/>
          </p:nvPr>
        </p:nvSpPr>
        <p:spPr>
          <a:xfrm>
            <a:off x="641602" y="1359090"/>
            <a:ext cx="5132665" cy="4048046"/>
          </a:xfrm>
        </p:spPr>
        <p:txBody>
          <a:bodyPr anchor="ctr">
            <a:normAutofit/>
          </a:bodyPr>
          <a:lstStyle/>
          <a:p>
            <a:r>
              <a:rPr lang="lv-LV" sz="1700" b="0" i="0" dirty="0">
                <a:effectLst/>
                <a:highlight>
                  <a:srgbClr val="FFFFFF"/>
                </a:highlight>
                <a:latin typeface="Garamond" panose="02020404030301010803" pitchFamily="18" charset="0"/>
              </a:rPr>
              <a:t>Bērns Darba likuma izpratnē (Darba likuma 37. panta pirmā daļa) ir persona, kura ir jaunāka par 15 gadiem vai kura līdz 18 gadu vecuma sasniegšanai turpina iegūt pamatizglītību. Atbilstoši Darba likuma 37. panta otrajā un trešajā daļā noteiktajam bērnus var nodarbināt tikai tad, ja viens no vecākiem (aizbildnis) devis rakstveida piekrišanu.</a:t>
            </a:r>
          </a:p>
          <a:p>
            <a:r>
              <a:rPr lang="lv-LV" sz="1700" b="0" i="0" dirty="0">
                <a:effectLst/>
                <a:highlight>
                  <a:srgbClr val="FFFFFF"/>
                </a:highlight>
                <a:latin typeface="Garamond" panose="02020404030301010803" pitchFamily="18" charset="0"/>
              </a:rPr>
              <a:t>Pusaudzis ir persona vecumā no 15 līdz 18 gadiem, kura nav uzskatāma par bērnu (Darba likuma 37. panta ceturtā daļa). Tā kā Darba likuma 37. panta otrajā un trešajā daļā ir noteikts, ka bērnus var nodarbināt tikai tad, ja viens no vecākiem (aizbildnis) devis rakstveida piekrišanu, bet pusaudzis nav uzskatāms par bērnu, pusaudzi var nodarbināt bez  vecāku (aizbildņa) rakstveida piekrišanas.</a:t>
            </a:r>
          </a:p>
          <a:p>
            <a:endParaRPr lang="lv-LV" sz="1700"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3882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60DDCE-84DD-4934-8506-A191B5F64466}"/>
              </a:ext>
            </a:extLst>
          </p:cNvPr>
          <p:cNvSpPr>
            <a:spLocks noGrp="1"/>
          </p:cNvSpPr>
          <p:nvPr>
            <p:ph type="title"/>
          </p:nvPr>
        </p:nvSpPr>
        <p:spPr>
          <a:xfrm>
            <a:off x="7044267" y="1465790"/>
            <a:ext cx="4077619" cy="3941345"/>
          </a:xfrm>
        </p:spPr>
        <p:txBody>
          <a:bodyPr>
            <a:normAutofit/>
          </a:bodyPr>
          <a:lstStyle/>
          <a:p>
            <a:r>
              <a:rPr lang="lv-LV" sz="4000" dirty="0">
                <a:latin typeface="Garamond" panose="02020404030301010803" pitchFamily="18" charset="0"/>
              </a:rPr>
              <a:t>Profesiju klasifikators</a:t>
            </a:r>
          </a:p>
        </p:txBody>
      </p:sp>
      <p:sp>
        <p:nvSpPr>
          <p:cNvPr id="3" name="Content Placeholder 2">
            <a:extLst>
              <a:ext uri="{FF2B5EF4-FFF2-40B4-BE49-F238E27FC236}">
                <a16:creationId xmlns:a16="http://schemas.microsoft.com/office/drawing/2014/main" id="{A94A12A5-5A65-4BDF-BFF2-5D4D864A9DE5}"/>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DL 40.p. otrās daļas 5.pkt. Darba līgumā jānorāda darbinieka arodu, amatu, specialitāti atbilstoši Profesiju klasifikatoram un vispārīgu nolīgtā darba raksturojumu;</a:t>
            </a:r>
            <a:endParaRPr lang="lv-LV" i="1" dirty="0">
              <a:latin typeface="Garamond" panose="02020404030301010803" pitchFamily="18" charset="0"/>
            </a:endParaRPr>
          </a:p>
          <a:p>
            <a:r>
              <a:rPr lang="lv-LV" i="1" dirty="0">
                <a:latin typeface="Garamond" panose="02020404030301010803" pitchFamily="18" charset="0"/>
              </a:rPr>
              <a:t>Iespējamie profesiju kodi:</a:t>
            </a:r>
          </a:p>
          <a:p>
            <a:r>
              <a:rPr lang="lv-LV" i="1" dirty="0">
                <a:latin typeface="Garamond" panose="02020404030301010803" pitchFamily="18" charset="0"/>
              </a:rPr>
              <a:t>1411 03 nometnes vadītājs</a:t>
            </a:r>
          </a:p>
          <a:p>
            <a:r>
              <a:rPr lang="lv-LV" i="1" dirty="0">
                <a:latin typeface="Garamond" panose="02020404030301010803" pitchFamily="18" charset="0"/>
              </a:rPr>
              <a:t>1411 04 nometnes vadītāja vietnieks</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2470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912B9D-A92D-417C-BBC8-B0440180B965}"/>
              </a:ext>
            </a:extLst>
          </p:cNvPr>
          <p:cNvSpPr>
            <a:spLocks noGrp="1"/>
          </p:cNvSpPr>
          <p:nvPr>
            <p:ph type="title"/>
          </p:nvPr>
        </p:nvSpPr>
        <p:spPr>
          <a:xfrm>
            <a:off x="7044268" y="1465790"/>
            <a:ext cx="3860798" cy="3941345"/>
          </a:xfrm>
        </p:spPr>
        <p:txBody>
          <a:bodyPr>
            <a:normAutofit/>
          </a:bodyPr>
          <a:lstStyle/>
          <a:p>
            <a:r>
              <a:rPr lang="lv-LV" sz="4400" dirty="0">
                <a:latin typeface="Garamond" panose="02020404030301010803" pitchFamily="18" charset="0"/>
              </a:rPr>
              <a:t>Uzņēmuma līgums</a:t>
            </a:r>
          </a:p>
        </p:txBody>
      </p:sp>
      <p:sp>
        <p:nvSpPr>
          <p:cNvPr id="3" name="Content Placeholder 2">
            <a:extLst>
              <a:ext uri="{FF2B5EF4-FFF2-40B4-BE49-F238E27FC236}">
                <a16:creationId xmlns:a16="http://schemas.microsoft.com/office/drawing/2014/main" id="{DD97F7A6-73A3-447F-B1A7-8652A08349C7}"/>
              </a:ext>
            </a:extLst>
          </p:cNvPr>
          <p:cNvSpPr>
            <a:spLocks noGrp="1"/>
          </p:cNvSpPr>
          <p:nvPr>
            <p:ph idx="1"/>
          </p:nvPr>
        </p:nvSpPr>
        <p:spPr>
          <a:xfrm>
            <a:off x="641602" y="822323"/>
            <a:ext cx="5132665" cy="5147595"/>
          </a:xfrm>
        </p:spPr>
        <p:txBody>
          <a:bodyPr anchor="ctr">
            <a:normAutofit/>
          </a:bodyPr>
          <a:lstStyle/>
          <a:p>
            <a:r>
              <a:rPr lang="lv-LV" dirty="0">
                <a:latin typeface="Garamond" panose="02020404030301010803" pitchFamily="18" charset="0"/>
              </a:rPr>
              <a:t>Saskaņā ar Civillikuma 2212. pantu “ar uzņēmuma līgumu viena puse uzņemas izpildīt otrai par zināmu atlīdzību ar saviem darba rīkiem un ierīcēm kādu pasūtījumu, izgatavot kādu lietu vai izvest galā kādu pasākumu”.</a:t>
            </a:r>
          </a:p>
          <a:p>
            <a:r>
              <a:rPr lang="lv-LV" dirty="0">
                <a:latin typeface="Garamond" panose="02020404030301010803" pitchFamily="18" charset="0"/>
              </a:rPr>
              <a:t>Uzņēmuma līgumam raksturīgs ir pieņemšanas-nodošanas akts, kurā tiek fiksēta pasūtījuma izpilde un tā pieņemšana, kas sevī ietver arī pasūtījuma izpildes kvalitātes pārbaudi.</a:t>
            </a:r>
          </a:p>
          <a:p>
            <a:pPr marL="0" indent="0">
              <a:buNone/>
            </a:pPr>
            <a:r>
              <a:rPr lang="lv-LV" i="1" dirty="0">
                <a:latin typeface="Garamond" panose="02020404030301010803" pitchFamily="18" charset="0"/>
              </a:rPr>
              <a:t>CL 1431.p. Akta parakstīšana, vienalga, vai tas attiecas uz pašu parakstītāju vai trešo personu, uzskatāma par piekrišanu šim aktam, ja tā saturs parakstītājam bijis zināms un ja viņam tajā tiesiskā darījumā, uz kuru akts attiecas, ir personīga interese un ierunas tiesība.</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39655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044268" y="1465790"/>
            <a:ext cx="3860798" cy="3941345"/>
          </a:xfrm>
        </p:spPr>
        <p:txBody>
          <a:bodyPr>
            <a:normAutofit/>
          </a:bodyPr>
          <a:lstStyle/>
          <a:p>
            <a:r>
              <a:rPr lang="lv-LV" sz="4000" dirty="0">
                <a:latin typeface="Garamond" panose="02020404030301010803" pitchFamily="18" charset="0"/>
              </a:rPr>
              <a:t>Darba līgums </a:t>
            </a:r>
            <a:br>
              <a:rPr lang="lv-LV" sz="4000" dirty="0">
                <a:latin typeface="Garamond" panose="02020404030301010803" pitchFamily="18" charset="0"/>
              </a:rPr>
            </a:br>
            <a:r>
              <a:rPr lang="lv-LV" sz="4000" dirty="0" err="1">
                <a:latin typeface="Garamond" panose="02020404030301010803" pitchFamily="18" charset="0"/>
              </a:rPr>
              <a:t>vs</a:t>
            </a:r>
            <a:r>
              <a:rPr lang="lv-LV" sz="4000" dirty="0">
                <a:latin typeface="Garamond" panose="02020404030301010803" pitchFamily="18" charset="0"/>
              </a:rPr>
              <a:t> Uzņēmuma līgums</a:t>
            </a:r>
            <a:endParaRPr lang="ru-RU" sz="4000" dirty="0">
              <a:latin typeface="Garamond" panose="02020404030301010803" pitchFamily="18" charset="0"/>
            </a:endParaRPr>
          </a:p>
        </p:txBody>
      </p:sp>
      <p:sp>
        <p:nvSpPr>
          <p:cNvPr id="3" name="Content Placeholder 2"/>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Uzņēmuma līgumā var iekļaut arī izmaksas par pasūtītāja mantas lietošanu, piemēram, nodrošināšana ar kancelejas piederumiem, kuras tiek ieturētas.</a:t>
            </a:r>
          </a:p>
          <a:p>
            <a:r>
              <a:rPr lang="lv-LV" dirty="0">
                <a:latin typeface="Garamond" panose="02020404030301010803" pitchFamily="18" charset="0"/>
              </a:rPr>
              <a:t>Galvenā atšķirība no darba līguma ir nevis darbs vispār, bet darba galarezultāta došana.</a:t>
            </a:r>
          </a:p>
          <a:p>
            <a:endParaRPr lang="ru-RU"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329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7044268" y="1465790"/>
            <a:ext cx="3860798" cy="3941345"/>
          </a:xfrm>
        </p:spPr>
        <p:txBody>
          <a:bodyPr>
            <a:normAutofit/>
          </a:bodyPr>
          <a:lstStyle/>
          <a:p>
            <a:r>
              <a:rPr lang="lv-LV" sz="4000" dirty="0">
                <a:latin typeface="Garamond" panose="02020404030301010803" pitchFamily="18" charset="0"/>
              </a:rPr>
              <a:t>Bērnu aizsardzības centra statistika</a:t>
            </a: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602" y="924339"/>
            <a:ext cx="5132665" cy="4999383"/>
          </a:xfrm>
        </p:spPr>
        <p:txBody>
          <a:bodyPr anchor="ctr">
            <a:normAutofit/>
          </a:bodyPr>
          <a:lstStyle/>
          <a:p>
            <a:r>
              <a:rPr lang="lv-LV" dirty="0">
                <a:latin typeface="Garamond" panose="02020404030301010803" pitchFamily="18" charset="0"/>
              </a:rPr>
              <a:t>Apsekotas 10 nometnes</a:t>
            </a:r>
          </a:p>
          <a:p>
            <a:r>
              <a:rPr lang="lv-LV" dirty="0">
                <a:latin typeface="Garamond" panose="02020404030301010803" pitchFamily="18" charset="0"/>
              </a:rPr>
              <a:t>9 reģistrētas, 7 bez pārkāpumiem</a:t>
            </a:r>
          </a:p>
          <a:p>
            <a:r>
              <a:rPr lang="lv-LV" dirty="0">
                <a:latin typeface="Garamond" panose="02020404030301010803" pitchFamily="18" charset="0"/>
              </a:rPr>
              <a:t>Konstatētās nepilnības:</a:t>
            </a:r>
          </a:p>
          <a:p>
            <a:pPr lvl="1"/>
            <a:r>
              <a:rPr lang="lv-LV" dirty="0">
                <a:latin typeface="Garamond" panose="02020404030301010803" pitchFamily="18" charset="0"/>
              </a:rPr>
              <a:t>Viena nereģistrēta nometne</a:t>
            </a:r>
          </a:p>
          <a:p>
            <a:pPr lvl="1"/>
            <a:r>
              <a:rPr lang="lv-LV" dirty="0">
                <a:latin typeface="Garamond" panose="02020404030301010803" pitchFamily="18" charset="0"/>
              </a:rPr>
              <a:t>Izziņu iztrūkums no IeM IC</a:t>
            </a:r>
          </a:p>
          <a:p>
            <a:pPr lvl="1"/>
            <a:r>
              <a:rPr lang="lv-LV" dirty="0">
                <a:latin typeface="Garamond" panose="02020404030301010803" pitchFamily="18" charset="0"/>
              </a:rPr>
              <a:t>Nometnes iekšējās kārtības noteikumu iztrūkums vai nepilnības tajos</a:t>
            </a:r>
          </a:p>
          <a:p>
            <a:pPr lvl="1"/>
            <a:r>
              <a:rPr lang="lv-LV" dirty="0">
                <a:latin typeface="Garamond" panose="02020404030301010803" pitchFamily="18" charset="0"/>
              </a:rPr>
              <a:t>POZITĪVI atzinumi no uzraugošajām iestādēm</a:t>
            </a:r>
          </a:p>
          <a:p>
            <a:pPr lvl="1"/>
            <a:r>
              <a:rPr lang="lv-LV" dirty="0">
                <a:latin typeface="Garamond" panose="02020404030301010803" pitchFamily="18" charset="0"/>
              </a:rPr>
              <a:t>Publiskas informācijas izvietojuma iztrūkums</a:t>
            </a:r>
          </a:p>
          <a:p>
            <a:pPr lvl="1"/>
            <a:r>
              <a:rPr lang="lv-LV" dirty="0">
                <a:latin typeface="Garamond" panose="02020404030301010803" pitchFamily="18" charset="0"/>
              </a:rPr>
              <a:t>Līgumi ar nometnes personālu</a:t>
            </a:r>
          </a:p>
          <a:p>
            <a:pPr lvl="1"/>
            <a:r>
              <a:rPr lang="lv-LV" dirty="0">
                <a:latin typeface="Garamond" panose="02020404030301010803" pitchFamily="18" charset="0"/>
              </a:rPr>
              <a:t>U.c. saistībā ar pedagoģiski audzinoša rakstura uzdevumiem nometnes laikā</a:t>
            </a:r>
          </a:p>
          <a:p>
            <a:pPr marL="274320" lvl="1" indent="0">
              <a:buNone/>
            </a:pPr>
            <a:endParaRPr lang="lv-LV" dirty="0">
              <a:latin typeface="Garamond" panose="02020404030301010803" pitchFamily="18" charset="0"/>
            </a:endParaRPr>
          </a:p>
          <a:p>
            <a:pPr marL="274320" lvl="1" indent="0">
              <a:buNone/>
            </a:pPr>
            <a:r>
              <a:rPr lang="lv-LV" dirty="0">
                <a:latin typeface="Garamond" panose="02020404030301010803" pitchFamily="18" charset="0"/>
              </a:rPr>
              <a:t>Kā veicās Jums? Vai kāds sagaidīja savu pirmo vai kārtējo uzraugošo iestāžu pārbaudi?</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6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690B8B-C04D-4EE7-9E98-31DFCDF1EDAA}"/>
              </a:ext>
            </a:extLst>
          </p:cNvPr>
          <p:cNvSpPr>
            <a:spLocks noGrp="1"/>
          </p:cNvSpPr>
          <p:nvPr>
            <p:ph type="title"/>
          </p:nvPr>
        </p:nvSpPr>
        <p:spPr>
          <a:xfrm>
            <a:off x="7044268" y="1465790"/>
            <a:ext cx="3860798" cy="3941345"/>
          </a:xfrm>
        </p:spPr>
        <p:txBody>
          <a:bodyPr>
            <a:normAutofit/>
          </a:bodyPr>
          <a:lstStyle/>
          <a:p>
            <a:r>
              <a:rPr lang="lv-LV" sz="4000" dirty="0" err="1">
                <a:latin typeface="Garamond" panose="02020404030301010803" pitchFamily="18" charset="0"/>
              </a:rPr>
              <a:t>Autorlīgums</a:t>
            </a:r>
            <a:endParaRPr lang="lv-LV"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836ECB81-ECC8-4868-9F58-A997BF58C071}"/>
              </a:ext>
            </a:extLst>
          </p:cNvPr>
          <p:cNvSpPr>
            <a:spLocks noGrp="1"/>
          </p:cNvSpPr>
          <p:nvPr>
            <p:ph idx="1"/>
          </p:nvPr>
        </p:nvSpPr>
        <p:spPr>
          <a:xfrm>
            <a:off x="641602" y="653241"/>
            <a:ext cx="5132665" cy="5549104"/>
          </a:xfrm>
        </p:spPr>
        <p:txBody>
          <a:bodyPr anchor="ctr">
            <a:normAutofit lnSpcReduction="10000"/>
          </a:bodyPr>
          <a:lstStyle/>
          <a:p>
            <a:r>
              <a:rPr lang="lv-LV" dirty="0" err="1">
                <a:latin typeface="Garamond" panose="02020404030301010803" pitchFamily="18" charset="0"/>
              </a:rPr>
              <a:t>Autordarba</a:t>
            </a:r>
            <a:r>
              <a:rPr lang="lv-LV" dirty="0">
                <a:latin typeface="Garamond" panose="02020404030301010803" pitchFamily="18" charset="0"/>
              </a:rPr>
              <a:t> izgatavošana, kā šī līguma mērķis</a:t>
            </a:r>
          </a:p>
          <a:p>
            <a:r>
              <a:rPr lang="lv-LV" dirty="0">
                <a:latin typeface="Garamond" panose="02020404030301010803" pitchFamily="18" charset="0"/>
              </a:rPr>
              <a:t>1) literārie darbi (grāmatas, brošūras, runas, datorprogrammas, lekcijas, aicinājumi, ziņojumi, sprediķi un citi līdzīga veida darbi);</a:t>
            </a:r>
          </a:p>
          <a:p>
            <a:r>
              <a:rPr lang="lv-LV" dirty="0">
                <a:latin typeface="Garamond" panose="02020404030301010803" pitchFamily="18" charset="0"/>
              </a:rPr>
              <a:t>2) dramatiskie un muzikāli dramatiskie darbi, scenāriji, audiovizuālu darbu literārie projekti;</a:t>
            </a:r>
          </a:p>
          <a:p>
            <a:r>
              <a:rPr lang="lv-LV" dirty="0">
                <a:latin typeface="Garamond" panose="02020404030301010803" pitchFamily="18" charset="0"/>
              </a:rPr>
              <a:t>3) horeogrāfiskie darbi un pantomīmas; 4) muzikālie darbi ar tekstu vai bez tā;</a:t>
            </a:r>
          </a:p>
          <a:p>
            <a:r>
              <a:rPr lang="lv-LV" dirty="0">
                <a:latin typeface="Garamond" panose="02020404030301010803" pitchFamily="18" charset="0"/>
              </a:rPr>
              <a:t>5) audiovizuālie darbi;</a:t>
            </a:r>
          </a:p>
          <a:p>
            <a:r>
              <a:rPr lang="lv-LV" dirty="0">
                <a:latin typeface="Garamond" panose="02020404030301010803" pitchFamily="18" charset="0"/>
              </a:rPr>
              <a:t>6) zīmējumi, glezniecības, tēlniecības un grafikas darbi un citi mākslas darbi;</a:t>
            </a:r>
          </a:p>
          <a:p>
            <a:r>
              <a:rPr lang="lv-LV" dirty="0">
                <a:latin typeface="Garamond" panose="02020404030301010803" pitchFamily="18" charset="0"/>
              </a:rPr>
              <a:t>7) lietišķās mākslas darbi, dekorācijas un scenogrāfijas darbi;</a:t>
            </a:r>
          </a:p>
          <a:p>
            <a:r>
              <a:rPr lang="lv-LV" dirty="0">
                <a:latin typeface="Garamond" panose="02020404030301010803" pitchFamily="18" charset="0"/>
              </a:rPr>
              <a:t>8) dizaina darbi;</a:t>
            </a:r>
          </a:p>
          <a:p>
            <a:r>
              <a:rPr lang="lv-LV" dirty="0">
                <a:latin typeface="Garamond" panose="02020404030301010803" pitchFamily="18" charset="0"/>
              </a:rPr>
              <a:t>9) fotogrāfiskie darbi un darbi, kas izpildīti fotogrāfijai līdzīgā veidā;</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8609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E6482B5F-7574-9ACD-33BA-6E4957D86258}"/>
              </a:ext>
            </a:extLst>
          </p:cNvPr>
          <p:cNvSpPr>
            <a:spLocks noGrp="1"/>
          </p:cNvSpPr>
          <p:nvPr>
            <p:ph type="title"/>
          </p:nvPr>
        </p:nvSpPr>
        <p:spPr>
          <a:xfrm>
            <a:off x="7044267" y="1465790"/>
            <a:ext cx="4326097" cy="3941345"/>
          </a:xfrm>
        </p:spPr>
        <p:txBody>
          <a:bodyPr>
            <a:normAutofit/>
          </a:bodyPr>
          <a:lstStyle/>
          <a:p>
            <a:r>
              <a:rPr lang="lv-LV" sz="4400" dirty="0" err="1">
                <a:latin typeface="Garamond" panose="02020404030301010803" pitchFamily="18" charset="0"/>
              </a:rPr>
              <a:t>Autorlīgums</a:t>
            </a:r>
            <a:endParaRPr lang="lv-LV" sz="4400" dirty="0">
              <a:latin typeface="Garamond" panose="02020404030301010803" pitchFamily="18" charset="0"/>
            </a:endParaRPr>
          </a:p>
        </p:txBody>
      </p:sp>
      <p:sp>
        <p:nvSpPr>
          <p:cNvPr id="3" name="Satura vietturis 2">
            <a:extLst>
              <a:ext uri="{FF2B5EF4-FFF2-40B4-BE49-F238E27FC236}">
                <a16:creationId xmlns:a16="http://schemas.microsoft.com/office/drawing/2014/main" id="{92458450-7401-10DC-449D-1545A7D1310A}"/>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10) celtņu, būvju, arhitektūras darbu skices, meti, projekti un celtņu un būvju risinājumi, citi arhitektūras darinājumi, pilsētbūvniecības darbi un dārzu un parku projekti un risinājumi, kā arī pilnīgi vai daļēji uzceltas būves un realizētie pilsētbūvniecības vai ainavu objekti;</a:t>
            </a:r>
          </a:p>
          <a:p>
            <a:r>
              <a:rPr lang="lv-LV" dirty="0">
                <a:latin typeface="Garamond" panose="02020404030301010803" pitchFamily="18" charset="0"/>
              </a:rPr>
              <a:t>11) ģeogrāfiskās kartes, plāni, skices, plastiskie darbi, kas attiecas uz ģeogrāfiju, topogrāfiju un citām zinātnēm;</a:t>
            </a:r>
          </a:p>
          <a:p>
            <a:r>
              <a:rPr lang="lv-LV" dirty="0">
                <a:latin typeface="Garamond" panose="02020404030301010803" pitchFamily="18" charset="0"/>
              </a:rPr>
              <a:t>12) citi autoru darbi.</a:t>
            </a:r>
            <a:endParaRPr lang="en-US" dirty="0">
              <a:latin typeface="Garamond" panose="02020404030301010803" pitchFamily="18" charset="0"/>
            </a:endParaRP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48086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901C8F-A787-446D-A007-23CA48A8ED82}"/>
              </a:ext>
            </a:extLst>
          </p:cNvPr>
          <p:cNvSpPr>
            <a:spLocks noGrp="1"/>
          </p:cNvSpPr>
          <p:nvPr>
            <p:ph type="title"/>
          </p:nvPr>
        </p:nvSpPr>
        <p:spPr>
          <a:xfrm>
            <a:off x="1286934" y="1465790"/>
            <a:ext cx="3860798" cy="3941345"/>
          </a:xfrm>
        </p:spPr>
        <p:txBody>
          <a:bodyPr>
            <a:normAutofit/>
          </a:bodyPr>
          <a:lstStyle/>
          <a:p>
            <a:r>
              <a:rPr lang="lv-LV" sz="4200" dirty="0">
                <a:latin typeface="Garamond" panose="02020404030301010803" pitchFamily="18" charset="0"/>
              </a:rPr>
              <a:t>Bērnu nometnes definīcija</a:t>
            </a:r>
          </a:p>
        </p:txBody>
      </p:sp>
      <p:sp>
        <p:nvSpPr>
          <p:cNvPr id="3" name="Content Placeholder 2">
            <a:extLst>
              <a:ext uri="{FF2B5EF4-FFF2-40B4-BE49-F238E27FC236}">
                <a16:creationId xmlns:a16="http://schemas.microsoft.com/office/drawing/2014/main" id="{FA6EA13B-61AF-4A0B-A370-6DA38E8B36CA}"/>
              </a:ext>
            </a:extLst>
          </p:cNvPr>
          <p:cNvSpPr>
            <a:spLocks noGrp="1"/>
          </p:cNvSpPr>
          <p:nvPr>
            <p:ph idx="1"/>
          </p:nvPr>
        </p:nvSpPr>
        <p:spPr>
          <a:xfrm>
            <a:off x="6417733" y="1359090"/>
            <a:ext cx="5132665" cy="4048046"/>
          </a:xfrm>
        </p:spPr>
        <p:txBody>
          <a:bodyPr anchor="ctr">
            <a:normAutofit/>
          </a:bodyPr>
          <a:lstStyle/>
          <a:p>
            <a:pPr>
              <a:buFont typeface="Arial" charset="0"/>
              <a:buChar char="•"/>
            </a:pPr>
            <a:r>
              <a:rPr lang="lv-LV" altLang="lv-LV" dirty="0">
                <a:latin typeface="Garamond" panose="02020404030301010803" pitchFamily="18" charset="0"/>
                <a:ea typeface="MS PGothic" pitchFamily="34" charset="-128"/>
              </a:rPr>
              <a:t>Nometne ir</a:t>
            </a:r>
          </a:p>
          <a:p>
            <a:pPr lvl="1">
              <a:buFont typeface="Arial" charset="0"/>
              <a:buChar char="•"/>
            </a:pPr>
            <a:r>
              <a:rPr lang="lv-LV" altLang="lv-LV" b="1" u="sng" dirty="0">
                <a:latin typeface="Garamond" panose="02020404030301010803" pitchFamily="18" charset="0"/>
                <a:ea typeface="MS PGothic" pitchFamily="34" charset="-128"/>
              </a:rPr>
              <a:t>mērķtiecīgi</a:t>
            </a:r>
            <a:r>
              <a:rPr lang="lv-LV" altLang="lv-LV" dirty="0">
                <a:latin typeface="Garamond" panose="02020404030301010803" pitchFamily="18" charset="0"/>
                <a:ea typeface="MS PGothic" pitchFamily="34" charset="-128"/>
              </a:rPr>
              <a:t> organizēts pasākums, </a:t>
            </a:r>
          </a:p>
          <a:p>
            <a:pPr lvl="1">
              <a:buFont typeface="Arial" charset="0"/>
              <a:buChar char="•"/>
            </a:pPr>
            <a:r>
              <a:rPr lang="lv-LV" altLang="lv-LV" dirty="0">
                <a:latin typeface="Garamond" panose="02020404030301010803" pitchFamily="18" charset="0"/>
                <a:ea typeface="MS PGothic" pitchFamily="34" charset="-128"/>
              </a:rPr>
              <a:t>kurā vairāk nekā puse dalībnieku ir bērni </a:t>
            </a:r>
          </a:p>
          <a:p>
            <a:pPr lvl="1">
              <a:buFont typeface="Arial" charset="0"/>
              <a:buChar char="•"/>
            </a:pPr>
            <a:r>
              <a:rPr lang="lv-LV" altLang="lv-LV" dirty="0">
                <a:latin typeface="Garamond" panose="02020404030301010803" pitchFamily="18" charset="0"/>
                <a:ea typeface="MS PGothic" pitchFamily="34" charset="-128"/>
              </a:rPr>
              <a:t>un kas paredzēts,</a:t>
            </a:r>
          </a:p>
          <a:p>
            <a:pPr lvl="2">
              <a:buFont typeface="Arial" charset="0"/>
              <a:buChar char="•"/>
            </a:pPr>
            <a:r>
              <a:rPr lang="lv-LV" altLang="lv-LV" dirty="0">
                <a:latin typeface="Garamond" panose="02020404030301010803" pitchFamily="18" charset="0"/>
                <a:ea typeface="MS PGothic" pitchFamily="34" charset="-128"/>
              </a:rPr>
              <a:t> lai saskaņā ar nometnes programmu nodrošinātu </a:t>
            </a:r>
          </a:p>
          <a:p>
            <a:pPr lvl="1">
              <a:buFont typeface="Arial" charset="0"/>
              <a:buChar char="•"/>
            </a:pPr>
            <a:r>
              <a:rPr lang="lv-LV" altLang="lv-LV" dirty="0">
                <a:latin typeface="Garamond" panose="02020404030301010803" pitchFamily="18" charset="0"/>
                <a:ea typeface="MS PGothic" pitchFamily="34" charset="-128"/>
              </a:rPr>
              <a:t>dalībnieku saturīgu un lietderīgu </a:t>
            </a:r>
            <a:r>
              <a:rPr lang="lv-LV" altLang="lv-LV" b="1" u="sng" dirty="0">
                <a:latin typeface="Garamond" panose="02020404030301010803" pitchFamily="18" charset="0"/>
                <a:ea typeface="MS PGothic" pitchFamily="34" charset="-128"/>
              </a:rPr>
              <a:t>brīvā laika pavadīšanu</a:t>
            </a:r>
          </a:p>
          <a:p>
            <a:pPr lvl="1">
              <a:buFont typeface="Arial" charset="0"/>
              <a:buChar char="•"/>
            </a:pPr>
            <a:r>
              <a:rPr lang="lv-LV" altLang="lv-LV" dirty="0">
                <a:latin typeface="Garamond" panose="02020404030301010803" pitchFamily="18" charset="0"/>
                <a:ea typeface="MS PGothic" pitchFamily="34" charset="-128"/>
              </a:rPr>
              <a:t>un </a:t>
            </a:r>
            <a:r>
              <a:rPr lang="lv-LV" altLang="lv-LV" b="1" u="sng" dirty="0">
                <a:latin typeface="Garamond" panose="02020404030301010803" pitchFamily="18" charset="0"/>
                <a:ea typeface="MS PGothic" pitchFamily="34" charset="-128"/>
              </a:rPr>
              <a:t>sekmētu vispusīgu attīstību</a:t>
            </a:r>
            <a:r>
              <a:rPr lang="lv-LV" altLang="lv-LV" dirty="0">
                <a:latin typeface="Garamond" panose="02020404030301010803" pitchFamily="18" charset="0"/>
                <a:ea typeface="MS PGothic" pitchFamily="34" charset="-128"/>
              </a:rPr>
              <a:t>.</a:t>
            </a:r>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72052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DDCF32-5CC0-8DD6-BEA2-C6DF268ABBD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5BDE6B5-5C83-EA4C-E41C-B6DF17607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651864B-E345-35AD-EC14-950B6FC1C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C9A8235-CC9C-85D4-90BF-1004BAA4C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77E3BF-40FF-0E57-992B-AA83409E3B7B}"/>
              </a:ext>
            </a:extLst>
          </p:cNvPr>
          <p:cNvSpPr>
            <a:spLocks noGrp="1"/>
          </p:cNvSpPr>
          <p:nvPr>
            <p:ph type="title"/>
          </p:nvPr>
        </p:nvSpPr>
        <p:spPr>
          <a:xfrm>
            <a:off x="1286934" y="1465790"/>
            <a:ext cx="3860798" cy="3941345"/>
          </a:xfrm>
        </p:spPr>
        <p:txBody>
          <a:bodyPr>
            <a:normAutofit/>
          </a:bodyPr>
          <a:lstStyle/>
          <a:p>
            <a:r>
              <a:rPr lang="lv-LV" sz="4200" dirty="0">
                <a:latin typeface="Garamond" panose="02020404030301010803" pitchFamily="18" charset="0"/>
              </a:rPr>
              <a:t>BĒRNU UZRAUDZĪBAS PAKALPOJUMS</a:t>
            </a:r>
          </a:p>
        </p:txBody>
      </p:sp>
      <p:sp>
        <p:nvSpPr>
          <p:cNvPr id="3" name="Content Placeholder 2">
            <a:extLst>
              <a:ext uri="{FF2B5EF4-FFF2-40B4-BE49-F238E27FC236}">
                <a16:creationId xmlns:a16="http://schemas.microsoft.com/office/drawing/2014/main" id="{07385111-F399-01EA-D930-C779A89B432A}"/>
              </a:ext>
            </a:extLst>
          </p:cNvPr>
          <p:cNvSpPr>
            <a:spLocks noGrp="1"/>
          </p:cNvSpPr>
          <p:nvPr>
            <p:ph idx="1"/>
          </p:nvPr>
        </p:nvSpPr>
        <p:spPr>
          <a:xfrm>
            <a:off x="6417733" y="903007"/>
            <a:ext cx="5132665" cy="5147596"/>
          </a:xfrm>
        </p:spPr>
        <p:txBody>
          <a:bodyPr anchor="ctr">
            <a:normAutofit fontScale="92500" lnSpcReduction="20000"/>
          </a:bodyPr>
          <a:lstStyle/>
          <a:p>
            <a:pPr>
              <a:buFont typeface="Arial" charset="0"/>
              <a:buChar char="•"/>
            </a:pPr>
            <a:r>
              <a:rPr lang="lv-LV" altLang="lv-LV" dirty="0">
                <a:latin typeface="Garamond" panose="02020404030301010803" pitchFamily="18" charset="0"/>
                <a:ea typeface="MS PGothic" pitchFamily="34" charset="-128"/>
              </a:rPr>
              <a:t>Ministru kabineta 2013.gada 16.jūlija noteikumi Nr.404 «Prasības bērnu uzraudzības pakalpojuma sniedzējiem un bērnu uzraudzības pakalpojuma sniedzēju reģistrēšanas kārtība»</a:t>
            </a:r>
          </a:p>
          <a:p>
            <a:pPr>
              <a:buFont typeface="Arial" charset="0"/>
              <a:buChar char="•"/>
            </a:pPr>
            <a:r>
              <a:rPr lang="lv-LV" altLang="lv-LV" dirty="0">
                <a:latin typeface="Garamond" panose="02020404030301010803" pitchFamily="18" charset="0"/>
                <a:ea typeface="MS PGothic" pitchFamily="34" charset="-128"/>
              </a:rPr>
              <a:t>BTAL 50.</a:t>
            </a:r>
            <a:r>
              <a:rPr lang="lv-LV" altLang="lv-LV" sz="2300" baseline="30000" dirty="0">
                <a:latin typeface="Garamond" panose="02020404030301010803" pitchFamily="18" charset="0"/>
                <a:ea typeface="MS PGothic" pitchFamily="34" charset="-128"/>
              </a:rPr>
              <a:t>3</a:t>
            </a:r>
            <a:r>
              <a:rPr lang="lv-LV" altLang="lv-LV" dirty="0">
                <a:latin typeface="Garamond" panose="02020404030301010803" pitchFamily="18" charset="0"/>
                <a:ea typeface="MS PGothic" pitchFamily="34" charset="-128"/>
              </a:rPr>
              <a:t> pants. Drošības prasības, sniedzot bērna uzraudzības pakalpojumus</a:t>
            </a:r>
          </a:p>
          <a:p>
            <a:pPr>
              <a:buFont typeface="Arial" charset="0"/>
              <a:buChar char="•"/>
            </a:pPr>
            <a:r>
              <a:rPr lang="lv-LV" altLang="lv-LV" dirty="0">
                <a:latin typeface="Garamond" panose="02020404030301010803" pitchFamily="18" charset="0"/>
                <a:ea typeface="MS PGothic" pitchFamily="34" charset="-128"/>
              </a:rPr>
              <a:t>Ja vecāki vai persona, kuras aprūpē bērns nodots, nevar nodrošināt, ka </a:t>
            </a:r>
            <a:r>
              <a:rPr lang="lv-LV" altLang="lv-LV" b="1" u="sng" dirty="0">
                <a:latin typeface="Garamond" panose="02020404030301010803" pitchFamily="18" charset="0"/>
                <a:ea typeface="MS PGothic" pitchFamily="34" charset="-128"/>
              </a:rPr>
              <a:t>bērns līdz septiņu gadu vecumam</a:t>
            </a:r>
            <a:r>
              <a:rPr lang="lv-LV" altLang="lv-LV" dirty="0">
                <a:latin typeface="Garamond" panose="02020404030301010803" pitchFamily="18" charset="0"/>
                <a:ea typeface="MS PGothic" pitchFamily="34" charset="-128"/>
              </a:rPr>
              <a:t> viņu prombūtnes laikā atrodas uzticamas personas klātbūtnē, viņiem ir pienākums nodrošināt bērna uzraudzību pie bērnu uzraudzības pakalpojumu sniedzēja bērna dzīvesvietā vai citā bērna uzraudzībai paredzētā vietā, vai pie bērnu uzraudzības pakalpojumu sniedzēja, kas īsteno pirmsskolas izglītības programmu vai bērnu interešu izglītības programmu.</a:t>
            </a:r>
          </a:p>
          <a:p>
            <a:pPr>
              <a:buFont typeface="Arial" charset="0"/>
              <a:buChar char="•"/>
            </a:pPr>
            <a:r>
              <a:rPr lang="lv-LV" altLang="lv-LV" dirty="0">
                <a:latin typeface="Garamond" panose="02020404030301010803" pitchFamily="18" charset="0"/>
                <a:ea typeface="MS PGothic" pitchFamily="34" charset="-128"/>
              </a:rPr>
              <a:t>Pakalpojuma sniedzējs organizē drošu, saturīgu un lietderīgu laika pavadīšanu bērnam, sekmējot viņa vispusīgu attīstību.</a:t>
            </a:r>
          </a:p>
        </p:txBody>
      </p:sp>
      <p:sp>
        <p:nvSpPr>
          <p:cNvPr id="14" name="Rectangle 13">
            <a:extLst>
              <a:ext uri="{FF2B5EF4-FFF2-40B4-BE49-F238E27FC236}">
                <a16:creationId xmlns:a16="http://schemas.microsoft.com/office/drawing/2014/main" id="{53496C00-901A-913D-B5E4-998303D261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2175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901C8F-A787-446D-A007-23CA48A8ED82}"/>
              </a:ext>
            </a:extLst>
          </p:cNvPr>
          <p:cNvSpPr>
            <a:spLocks noGrp="1"/>
          </p:cNvSpPr>
          <p:nvPr>
            <p:ph type="title"/>
          </p:nvPr>
        </p:nvSpPr>
        <p:spPr>
          <a:xfrm>
            <a:off x="1286934" y="1465790"/>
            <a:ext cx="3860798" cy="3941345"/>
          </a:xfrm>
        </p:spPr>
        <p:txBody>
          <a:bodyPr>
            <a:normAutofit/>
          </a:bodyPr>
          <a:lstStyle/>
          <a:p>
            <a:r>
              <a:rPr lang="lv-LV" sz="4000" dirty="0">
                <a:latin typeface="Garamond" panose="02020404030301010803" pitchFamily="18" charset="0"/>
              </a:rPr>
              <a:t>Līgums par uzņemšanu nometnē</a:t>
            </a:r>
          </a:p>
        </p:txBody>
      </p:sp>
      <p:sp>
        <p:nvSpPr>
          <p:cNvPr id="3" name="Content Placeholder 2">
            <a:extLst>
              <a:ext uri="{FF2B5EF4-FFF2-40B4-BE49-F238E27FC236}">
                <a16:creationId xmlns:a16="http://schemas.microsoft.com/office/drawing/2014/main" id="{FA6EA13B-61AF-4A0B-A370-6DA38E8B36CA}"/>
              </a:ext>
            </a:extLst>
          </p:cNvPr>
          <p:cNvSpPr>
            <a:spLocks noGrp="1"/>
          </p:cNvSpPr>
          <p:nvPr>
            <p:ph idx="1"/>
          </p:nvPr>
        </p:nvSpPr>
        <p:spPr>
          <a:xfrm>
            <a:off x="6417733" y="1359090"/>
            <a:ext cx="5132665" cy="4048046"/>
          </a:xfrm>
        </p:spPr>
        <p:txBody>
          <a:bodyPr anchor="ctr">
            <a:normAutofit/>
          </a:bodyPr>
          <a:lstStyle/>
          <a:p>
            <a:pPr>
              <a:buFont typeface="Arial" charset="0"/>
              <a:buChar char="•"/>
            </a:pPr>
            <a:r>
              <a:rPr lang="lv-LV" altLang="lv-LV" dirty="0">
                <a:latin typeface="Garamond" panose="02020404030301010803" pitchFamily="18" charset="0"/>
                <a:ea typeface="MS PGothic" pitchFamily="34" charset="-128"/>
              </a:rPr>
              <a:t>Līguma puses</a:t>
            </a:r>
          </a:p>
          <a:p>
            <a:pPr>
              <a:buFont typeface="Arial" charset="0"/>
              <a:buChar char="•"/>
            </a:pPr>
            <a:r>
              <a:rPr lang="lv-LV" altLang="lv-LV" dirty="0">
                <a:latin typeface="Garamond" panose="02020404030301010803" pitchFamily="18" charset="0"/>
                <a:ea typeface="MS PGothic" pitchFamily="34" charset="-128"/>
              </a:rPr>
              <a:t>Līguma priekšmeta definējums</a:t>
            </a:r>
          </a:p>
          <a:p>
            <a:pPr>
              <a:buFont typeface="Arial" charset="0"/>
              <a:buChar char="•"/>
            </a:pPr>
            <a:r>
              <a:rPr lang="lv-LV" altLang="lv-LV" dirty="0">
                <a:latin typeface="Garamond" panose="02020404030301010803" pitchFamily="18" charset="0"/>
                <a:ea typeface="MS PGothic" pitchFamily="34" charset="-128"/>
              </a:rPr>
              <a:t>Pušu pienākumi</a:t>
            </a:r>
          </a:p>
          <a:p>
            <a:pPr>
              <a:buFont typeface="Arial" charset="0"/>
              <a:buChar char="•"/>
            </a:pPr>
            <a:r>
              <a:rPr lang="lv-LV" altLang="lv-LV" dirty="0">
                <a:latin typeface="Garamond" panose="02020404030301010803" pitchFamily="18" charset="0"/>
                <a:ea typeface="MS PGothic" pitchFamily="34" charset="-128"/>
              </a:rPr>
              <a:t>Sasaiste ar aptaujas lapu</a:t>
            </a:r>
          </a:p>
          <a:p>
            <a:pPr>
              <a:buFont typeface="Arial" charset="0"/>
              <a:buChar char="•"/>
            </a:pPr>
            <a:r>
              <a:rPr lang="lv-LV" altLang="lv-LV" dirty="0">
                <a:latin typeface="Garamond" panose="02020404030301010803" pitchFamily="18" charset="0"/>
                <a:ea typeface="MS PGothic" pitchFamily="34" charset="-128"/>
              </a:rPr>
              <a:t>Aptaujas lapā pievērst uzmanību</a:t>
            </a:r>
          </a:p>
          <a:p>
            <a:pPr lvl="1">
              <a:buFont typeface="Arial" charset="0"/>
              <a:buChar char="•"/>
            </a:pPr>
            <a:r>
              <a:rPr lang="lv-LV" altLang="lv-LV" sz="2000" dirty="0">
                <a:latin typeface="Garamond" panose="02020404030301010803" pitchFamily="18" charset="0"/>
                <a:ea typeface="MS PGothic" pitchFamily="34" charset="-128"/>
              </a:rPr>
              <a:t>Svarīgā informācija</a:t>
            </a:r>
          </a:p>
          <a:p>
            <a:pPr lvl="1">
              <a:buFont typeface="Arial" charset="0"/>
              <a:buChar char="•"/>
            </a:pPr>
            <a:r>
              <a:rPr lang="lv-LV" altLang="lv-LV" sz="2000" dirty="0">
                <a:latin typeface="Garamond" panose="02020404030301010803" pitchFamily="18" charset="0"/>
                <a:ea typeface="MS PGothic" pitchFamily="34" charset="-128"/>
              </a:rPr>
              <a:t>Paraksts un atšifrējums</a:t>
            </a:r>
          </a:p>
          <a:p>
            <a:pPr lvl="1">
              <a:buFont typeface="Arial" charset="0"/>
              <a:buChar char="•"/>
            </a:pPr>
            <a:r>
              <a:rPr lang="lv-LV" altLang="lv-LV" sz="2000" dirty="0">
                <a:latin typeface="Garamond" panose="02020404030301010803" pitchFamily="18" charset="0"/>
                <a:ea typeface="MS PGothic" pitchFamily="34" charset="-128"/>
              </a:rPr>
              <a:t>Iespēja papildināt aptaujas lapu ar papildus informāciju</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1887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3F11B8-9F58-4EAA-8494-89FF3909D09C}"/>
              </a:ext>
            </a:extLst>
          </p:cNvPr>
          <p:cNvSpPr>
            <a:spLocks noGrp="1"/>
          </p:cNvSpPr>
          <p:nvPr>
            <p:ph type="title"/>
          </p:nvPr>
        </p:nvSpPr>
        <p:spPr>
          <a:xfrm>
            <a:off x="1286934" y="1465790"/>
            <a:ext cx="3860798" cy="3941345"/>
          </a:xfrm>
        </p:spPr>
        <p:txBody>
          <a:bodyPr>
            <a:normAutofit/>
          </a:bodyPr>
          <a:lstStyle/>
          <a:p>
            <a:r>
              <a:rPr lang="lv-LV" sz="3200" dirty="0">
                <a:latin typeface="Garamond" panose="02020404030301010803" pitchFamily="18" charset="0"/>
              </a:rPr>
              <a:t>Disciplinēšanas kārtība</a:t>
            </a:r>
            <a:endParaRPr lang="en-US"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id="{E371BBDD-45F0-4260-A5A9-892A024BA6AC}"/>
              </a:ext>
            </a:extLst>
          </p:cNvPr>
          <p:cNvSpPr>
            <a:spLocks noGrp="1"/>
          </p:cNvSpPr>
          <p:nvPr>
            <p:ph idx="1"/>
          </p:nvPr>
        </p:nvSpPr>
        <p:spPr>
          <a:xfrm>
            <a:off x="6417733" y="1359090"/>
            <a:ext cx="5132665" cy="4048046"/>
          </a:xfrm>
        </p:spPr>
        <p:txBody>
          <a:bodyPr anchor="ctr">
            <a:normAutofit/>
          </a:bodyPr>
          <a:lstStyle/>
          <a:p>
            <a:r>
              <a:rPr lang="lv-LV" sz="2400" dirty="0">
                <a:latin typeface="Garamond" panose="02020404030301010803" pitchFamily="18" charset="0"/>
              </a:rPr>
              <a:t>Svarīgi skaidri noteikt nosacījumus un veicamo darbību kopumu, kurus Jūs veiksiet un kuriem tiks pakļauti nometnes dalībnieki</a:t>
            </a:r>
          </a:p>
          <a:p>
            <a:r>
              <a:rPr lang="lv-LV" sz="2400" dirty="0">
                <a:latin typeface="Garamond" panose="02020404030301010803" pitchFamily="18" charset="0"/>
              </a:rPr>
              <a:t>Disciplinēšanu veicam vairākos līmeņos, no vieglākā pakāpeniski pārejot līdz smagākajām sekām, dalībnieka atskaitīšana no nometnes</a:t>
            </a:r>
            <a:endParaRPr lang="en-US" sz="2400" dirty="0">
              <a:latin typeface="Garamond" panose="02020404030301010803" pitchFamily="18" charset="0"/>
            </a:endParaRP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27928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4548D3-9B31-40BE-9FF4-9C479FD6D0D1}"/>
              </a:ext>
            </a:extLst>
          </p:cNvPr>
          <p:cNvSpPr>
            <a:spLocks noGrp="1"/>
          </p:cNvSpPr>
          <p:nvPr>
            <p:ph type="title"/>
          </p:nvPr>
        </p:nvSpPr>
        <p:spPr>
          <a:xfrm>
            <a:off x="1286934" y="1465790"/>
            <a:ext cx="3860798" cy="3941345"/>
          </a:xfrm>
        </p:spPr>
        <p:txBody>
          <a:bodyPr>
            <a:normAutofit/>
          </a:bodyPr>
          <a:lstStyle/>
          <a:p>
            <a:r>
              <a:rPr lang="lv-LV" sz="4400" dirty="0">
                <a:latin typeface="Garamond" panose="02020404030301010803" pitchFamily="18" charset="0"/>
              </a:rPr>
              <a:t>Papildu nosacījumi</a:t>
            </a: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074D4E03-BA5A-4CF9-A8B5-5387AF0A0771}"/>
              </a:ext>
            </a:extLst>
          </p:cNvPr>
          <p:cNvSpPr>
            <a:spLocks noGrp="1"/>
          </p:cNvSpPr>
          <p:nvPr>
            <p:ph idx="1"/>
          </p:nvPr>
        </p:nvSpPr>
        <p:spPr>
          <a:xfrm>
            <a:off x="6417733" y="1359090"/>
            <a:ext cx="5132665" cy="4048046"/>
          </a:xfrm>
        </p:spPr>
        <p:txBody>
          <a:bodyPr anchor="ctr">
            <a:normAutofit/>
          </a:bodyPr>
          <a:lstStyle/>
          <a:p>
            <a:r>
              <a:rPr lang="lv-LV" sz="2400" dirty="0">
                <a:latin typeface="Garamond" panose="02020404030301010803" pitchFamily="18" charset="0"/>
              </a:rPr>
              <a:t>Personas datu aizsardzības pasākumi</a:t>
            </a:r>
          </a:p>
          <a:p>
            <a:r>
              <a:rPr lang="lv-LV" sz="2400" dirty="0">
                <a:latin typeface="Garamond" panose="02020404030301010803" pitchFamily="18" charset="0"/>
              </a:rPr>
              <a:t>Atļaujas noformēšana bērnu personas datu apstrādei</a:t>
            </a:r>
          </a:p>
          <a:p>
            <a:r>
              <a:rPr lang="lv-LV" sz="2400" dirty="0">
                <a:latin typeface="Garamond" panose="02020404030301010803" pitchFamily="18" charset="0"/>
              </a:rPr>
              <a:t>Iegūto personas datu izmantošanas nosacījumi</a:t>
            </a:r>
          </a:p>
          <a:p>
            <a:r>
              <a:rPr lang="lv-LV" sz="2400" dirty="0">
                <a:latin typeface="Garamond" panose="02020404030301010803" pitchFamily="18" charset="0"/>
              </a:rPr>
              <a:t>Uzticības personu loka noteikšana jeb identificēšana</a:t>
            </a:r>
            <a:endParaRPr lang="en-US" sz="2400" dirty="0">
              <a:latin typeface="Garamond" panose="02020404030301010803" pitchFamily="18" charset="0"/>
            </a:endParaRP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8824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403CF9-3C35-45E5-A7B5-3E0441AE0F2F}"/>
              </a:ext>
            </a:extLst>
          </p:cNvPr>
          <p:cNvSpPr>
            <a:spLocks noGrp="1"/>
          </p:cNvSpPr>
          <p:nvPr>
            <p:ph type="title"/>
          </p:nvPr>
        </p:nvSpPr>
        <p:spPr>
          <a:xfrm>
            <a:off x="1286934" y="1465790"/>
            <a:ext cx="3992202" cy="3941345"/>
          </a:xfrm>
        </p:spPr>
        <p:txBody>
          <a:bodyPr>
            <a:normAutofit/>
          </a:bodyPr>
          <a:lstStyle/>
          <a:p>
            <a:r>
              <a:rPr lang="lv-LV" sz="4400" dirty="0">
                <a:latin typeface="Garamond" panose="02020404030301010803" pitchFamily="18" charset="0"/>
              </a:rPr>
              <a:t>Līgums par brīvprātīgo darbu</a:t>
            </a:r>
          </a:p>
        </p:txBody>
      </p:sp>
      <p:sp>
        <p:nvSpPr>
          <p:cNvPr id="3" name="Content Placeholder 2">
            <a:extLst>
              <a:ext uri="{FF2B5EF4-FFF2-40B4-BE49-F238E27FC236}">
                <a16:creationId xmlns:a16="http://schemas.microsoft.com/office/drawing/2014/main" id="{686EDCE3-3396-4BC0-B034-B3E76B2BB797}"/>
              </a:ext>
            </a:extLst>
          </p:cNvPr>
          <p:cNvSpPr>
            <a:spLocks noGrp="1"/>
          </p:cNvSpPr>
          <p:nvPr>
            <p:ph idx="1"/>
          </p:nvPr>
        </p:nvSpPr>
        <p:spPr>
          <a:xfrm>
            <a:off x="6417733" y="653241"/>
            <a:ext cx="5132665" cy="5549104"/>
          </a:xfrm>
        </p:spPr>
        <p:txBody>
          <a:bodyPr anchor="ctr">
            <a:normAutofit/>
          </a:bodyPr>
          <a:lstStyle/>
          <a:p>
            <a:r>
              <a:rPr lang="lv-LV" dirty="0">
                <a:latin typeface="Garamond" panose="02020404030301010803" pitchFamily="18" charset="0"/>
              </a:rPr>
              <a:t>Brīvprātīgais darbs ir organizēts un uz labas gribas pamata veikts fiziskās personas fizisks vai intelektuāls bezatlīdzības darbs sabiedrības labā.</a:t>
            </a:r>
          </a:p>
          <a:p>
            <a:r>
              <a:rPr lang="lv-LV" dirty="0">
                <a:latin typeface="Garamond" panose="02020404030301010803" pitchFamily="18" charset="0"/>
              </a:rPr>
              <a:t>Brīvprātīgo darbu ir tiesīgas organizēt:</a:t>
            </a:r>
          </a:p>
          <a:p>
            <a:pPr marL="457200" indent="-457200">
              <a:buAutoNum type="arabicParenR"/>
            </a:pPr>
            <a:r>
              <a:rPr lang="lv-LV" dirty="0">
                <a:latin typeface="Garamond" panose="02020404030301010803" pitchFamily="18" charset="0"/>
              </a:rPr>
              <a:t>biedrības un nodibinājumi, tajā skaitā arodbiedrības un to apvienības;</a:t>
            </a:r>
          </a:p>
          <a:p>
            <a:pPr marL="457200" indent="-457200">
              <a:buAutoNum type="arabicParenR"/>
            </a:pPr>
            <a:r>
              <a:rPr lang="lv-LV" dirty="0">
                <a:latin typeface="Garamond" panose="02020404030301010803" pitchFamily="18" charset="0"/>
              </a:rPr>
              <a:t>valsts un pašvaldību iestādes;</a:t>
            </a:r>
          </a:p>
          <a:p>
            <a:pPr marL="0" indent="0">
              <a:buNone/>
            </a:pPr>
            <a:r>
              <a:rPr lang="lv-LV" dirty="0">
                <a:latin typeface="Garamond" panose="02020404030301010803" pitchFamily="18" charset="0"/>
              </a:rPr>
              <a:t>3) politiskās partijas un to apvienības.</a:t>
            </a:r>
          </a:p>
          <a:p>
            <a:r>
              <a:rPr lang="lv-LV" dirty="0">
                <a:latin typeface="Garamond" panose="02020404030301010803" pitchFamily="18" charset="0"/>
              </a:rPr>
              <a:t>Nosacījumi līdzīgi kā darba līguma gadījumā</a:t>
            </a:r>
          </a:p>
          <a:p>
            <a:r>
              <a:rPr lang="lv-LV" dirty="0">
                <a:latin typeface="Garamond" panose="02020404030301010803" pitchFamily="18" charset="0"/>
              </a:rPr>
              <a:t>Līguma forma</a:t>
            </a:r>
          </a:p>
          <a:p>
            <a:r>
              <a:rPr lang="lv-LV" dirty="0">
                <a:latin typeface="Garamond" panose="02020404030301010803" pitchFamily="18" charset="0"/>
              </a:rPr>
              <a:t>Galvenie nosacījumi</a:t>
            </a:r>
          </a:p>
          <a:p>
            <a:r>
              <a:rPr lang="lv-LV" dirty="0">
                <a:latin typeface="Garamond" panose="02020404030301010803" pitchFamily="18" charset="0"/>
                <a:hlinkClick r:id="rId5"/>
              </a:rPr>
              <a:t>www.brivpratigie.lv</a:t>
            </a:r>
            <a:r>
              <a:rPr lang="lv-LV" dirty="0">
                <a:latin typeface="Garamond" panose="02020404030301010803" pitchFamily="18" charset="0"/>
              </a:rPr>
              <a:t> </a:t>
            </a:r>
          </a:p>
          <a:p>
            <a:pPr marL="0" indent="0">
              <a:buNone/>
            </a:pPr>
            <a:endParaRPr lang="lv-LV" dirty="0">
              <a:latin typeface="Garamond" panose="02020404030301010803" pitchFamily="18" charset="0"/>
            </a:endParaRP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13947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EBD9E7-5F4B-4637-8F91-0C643441F816}"/>
              </a:ext>
            </a:extLst>
          </p:cNvPr>
          <p:cNvSpPr>
            <a:spLocks noGrp="1"/>
          </p:cNvSpPr>
          <p:nvPr>
            <p:ph type="title"/>
          </p:nvPr>
        </p:nvSpPr>
        <p:spPr>
          <a:xfrm>
            <a:off x="1286934" y="1465790"/>
            <a:ext cx="3860798" cy="3941345"/>
          </a:xfrm>
        </p:spPr>
        <p:txBody>
          <a:bodyPr>
            <a:normAutofit/>
          </a:bodyPr>
          <a:lstStyle/>
          <a:p>
            <a:r>
              <a:rPr lang="lv-LV" sz="6000" dirty="0">
                <a:latin typeface="Garamond" panose="02020404030301010803" pitchFamily="18" charset="0"/>
              </a:rPr>
              <a:t>Nomas līgums</a:t>
            </a:r>
            <a:endParaRPr lang="en-US" sz="6000" dirty="0">
              <a:latin typeface="Garamond" panose="02020404030301010803" pitchFamily="18" charset="0"/>
            </a:endParaRPr>
          </a:p>
        </p:txBody>
      </p:sp>
      <p:sp>
        <p:nvSpPr>
          <p:cNvPr id="3" name="Content Placeholder 2">
            <a:extLst>
              <a:ext uri="{FF2B5EF4-FFF2-40B4-BE49-F238E27FC236}">
                <a16:creationId xmlns:a16="http://schemas.microsoft.com/office/drawing/2014/main" id="{328134C4-E557-483D-99B5-CB9FCFA52318}"/>
              </a:ext>
            </a:extLst>
          </p:cNvPr>
          <p:cNvSpPr>
            <a:spLocks noGrp="1"/>
          </p:cNvSpPr>
          <p:nvPr>
            <p:ph idx="1"/>
          </p:nvPr>
        </p:nvSpPr>
        <p:spPr>
          <a:xfrm>
            <a:off x="6417733" y="1359090"/>
            <a:ext cx="5132665" cy="4048046"/>
          </a:xfrm>
        </p:spPr>
        <p:txBody>
          <a:bodyPr anchor="ctr">
            <a:normAutofit/>
          </a:bodyPr>
          <a:lstStyle/>
          <a:p>
            <a:r>
              <a:rPr lang="lv-LV" sz="3200" dirty="0">
                <a:latin typeface="Garamond" panose="02020404030301010803" pitchFamily="18" charset="0"/>
              </a:rPr>
              <a:t>Nosacījumi</a:t>
            </a:r>
          </a:p>
          <a:p>
            <a:r>
              <a:rPr lang="lv-LV" sz="3200" dirty="0">
                <a:latin typeface="Garamond" panose="02020404030301010803" pitchFamily="18" charset="0"/>
              </a:rPr>
              <a:t>Termiņi</a:t>
            </a:r>
          </a:p>
          <a:p>
            <a:r>
              <a:rPr lang="lv-LV" sz="3200" dirty="0">
                <a:latin typeface="Garamond" panose="02020404030301010803" pitchFamily="18" charset="0"/>
              </a:rPr>
              <a:t>Atbilstības novērtējums un nodrošinājums</a:t>
            </a:r>
            <a:endParaRPr lang="en-US" sz="3200" dirty="0">
              <a:latin typeface="Garamond" panose="02020404030301010803" pitchFamily="18" charset="0"/>
            </a:endParaRP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59650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a:bodyPr>
          <a:lstStyle/>
          <a:p>
            <a:r>
              <a:rPr lang="lv-LV" sz="4000" dirty="0">
                <a:latin typeface="Garamond" panose="02020404030301010803" pitchFamily="18" charset="0"/>
              </a:rPr>
              <a:t>Dokumentu juridiskais spēks un to veidi</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sz="2400" dirty="0">
                <a:latin typeface="Garamond" panose="02020404030301010803" pitchFamily="18" charset="0"/>
              </a:rPr>
              <a:t>Galvenās prasības, lai dokumentam būtu juridiskais spēks</a:t>
            </a:r>
          </a:p>
          <a:p>
            <a:pPr lvl="1"/>
            <a:r>
              <a:rPr lang="lv-LV" sz="2400" dirty="0">
                <a:latin typeface="Garamond" panose="02020404030301010803" pitchFamily="18" charset="0"/>
              </a:rPr>
              <a:t>Dokumenta autora nosaukums</a:t>
            </a:r>
          </a:p>
          <a:p>
            <a:pPr lvl="1"/>
            <a:r>
              <a:rPr lang="lv-LV" sz="2400" dirty="0">
                <a:latin typeface="Garamond" panose="02020404030301010803" pitchFamily="18" charset="0"/>
              </a:rPr>
              <a:t>Dokumenta datums</a:t>
            </a:r>
          </a:p>
          <a:p>
            <a:pPr lvl="1"/>
            <a:r>
              <a:rPr lang="lv-LV" sz="2400" dirty="0">
                <a:latin typeface="Garamond" panose="02020404030301010803" pitchFamily="18" charset="0"/>
              </a:rPr>
              <a:t>Paraksts (elektroniskais)</a:t>
            </a:r>
          </a:p>
          <a:p>
            <a:pPr lvl="1"/>
            <a:r>
              <a:rPr lang="lv-LV" sz="2400" dirty="0">
                <a:latin typeface="Garamond" panose="02020404030301010803" pitchFamily="18" charset="0"/>
              </a:rPr>
              <a:t>Adresāts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7044268" y="1465790"/>
            <a:ext cx="3860798" cy="3941345"/>
          </a:xfrm>
        </p:spPr>
        <p:txBody>
          <a:bodyPr>
            <a:normAutofit/>
          </a:bodyPr>
          <a:lstStyle/>
          <a:p>
            <a:r>
              <a:rPr lang="lv-LV" sz="3800" dirty="0">
                <a:latin typeface="Garamond" panose="02020404030301010803" pitchFamily="18" charset="0"/>
              </a:rPr>
              <a:t>Bērnu Tiesību aizsardzības likums</a:t>
            </a:r>
            <a:br>
              <a:rPr lang="lv-LV" sz="3800" dirty="0">
                <a:latin typeface="Garamond" panose="02020404030301010803" pitchFamily="18" charset="0"/>
              </a:rPr>
            </a:br>
            <a:br>
              <a:rPr lang="lv-LV" sz="3800" dirty="0">
                <a:latin typeface="Garamond" panose="02020404030301010803" pitchFamily="18" charset="0"/>
              </a:rPr>
            </a:br>
            <a:r>
              <a:rPr lang="lv-LV" sz="3800" dirty="0">
                <a:latin typeface="Garamond" panose="02020404030301010803" pitchFamily="18" charset="0"/>
              </a:rPr>
              <a:t>72.pants</a:t>
            </a: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602" y="653241"/>
            <a:ext cx="5132665" cy="5549104"/>
          </a:xfrm>
        </p:spPr>
        <p:txBody>
          <a:bodyPr anchor="ctr">
            <a:normAutofit/>
          </a:bodyPr>
          <a:lstStyle/>
          <a:p>
            <a:r>
              <a:rPr lang="lv-LV" sz="1800" dirty="0">
                <a:latin typeface="Garamond" panose="02020404030301010803" pitchFamily="18" charset="0"/>
                <a:hlinkClick r:id="rId4"/>
              </a:rPr>
              <a:t>https://likumi.lv/ta/id/49096-bernu-tiesibu-aizsardzibas-likums</a:t>
            </a:r>
            <a:r>
              <a:rPr lang="lv-LV" sz="1800" dirty="0">
                <a:latin typeface="Garamond" panose="02020404030301010803" pitchFamily="18" charset="0"/>
              </a:rPr>
              <a:t> </a:t>
            </a:r>
          </a:p>
          <a:p>
            <a:r>
              <a:rPr lang="lv-LV" sz="1800" dirty="0">
                <a:latin typeface="Garamond" panose="02020404030301010803" pitchFamily="18" charset="0"/>
              </a:rPr>
              <a:t>Vadītāji un darbinieki atbildīgi, lai bērns būtu drošībā, lai viņam tiktu sniegti kvalificēti pakalpojumi un ievērotas citas viņa tiesības</a:t>
            </a:r>
          </a:p>
          <a:p>
            <a:r>
              <a:rPr lang="lv-LV" sz="1800" dirty="0">
                <a:latin typeface="Garamond" panose="02020404030301010803" pitchFamily="18" charset="0"/>
              </a:rPr>
              <a:t>Pieņemot darbā vadītājus un darbiniekus, darba devēja pienākums ir pieprasīt informāciju par šo personu iepriekšējo darbību, kompetenci un pieredzi</a:t>
            </a:r>
          </a:p>
          <a:p>
            <a:r>
              <a:rPr lang="lv-LV" sz="1800" dirty="0">
                <a:latin typeface="Garamond" panose="02020404030301010803" pitchFamily="18" charset="0"/>
              </a:rPr>
              <a:t>Nedrīkst strādāt, veikt brīvprātīgo darbu, kā arī saskaņā ar noslēgto vienošanos sniegt pakalpojumus personas,</a:t>
            </a:r>
          </a:p>
          <a:p>
            <a:pPr lvl="1"/>
            <a:r>
              <a:rPr lang="lv-LV" dirty="0">
                <a:latin typeface="Garamond" panose="02020404030301010803" pitchFamily="18" charset="0"/>
              </a:rPr>
              <a:t>kuras sodītas par noziedzīgiem nodarījumiem……..</a:t>
            </a:r>
          </a:p>
          <a:p>
            <a:pPr lvl="1"/>
            <a:r>
              <a:rPr lang="lv-LV" dirty="0">
                <a:latin typeface="Garamond" panose="02020404030301010803" pitchFamily="18" charset="0"/>
              </a:rPr>
              <a:t>Tiesa piemērojusi medicīniska rakstura piespiedu līdzekļus</a:t>
            </a:r>
          </a:p>
          <a:p>
            <a:pPr lvl="1"/>
            <a:r>
              <a:rPr lang="lv-LV" dirty="0">
                <a:latin typeface="Garamond" panose="02020404030301010803" pitchFamily="18" charset="0"/>
              </a:rPr>
              <a:t>Piemērots naudas sods par administratīvu pārkāpumu……..trīs gadi</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72975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fontScale="90000"/>
          </a:bodyPr>
          <a:lstStyle/>
          <a:p>
            <a:r>
              <a:rPr lang="lv-LV" sz="4200" dirty="0">
                <a:latin typeface="Garamond" panose="02020404030301010803" pitchFamily="18" charset="0"/>
              </a:rPr>
              <a:t>Rekvizīti kas noteiktos gadījumos ietekmē dokumenta juridisko spēku</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sz="2800" dirty="0">
                <a:latin typeface="Garamond" panose="02020404030301010803" pitchFamily="18" charset="0"/>
              </a:rPr>
              <a:t>Dokumenta izdošanas vietas nosaukums</a:t>
            </a:r>
          </a:p>
          <a:p>
            <a:r>
              <a:rPr lang="lv-LV" sz="2800" dirty="0">
                <a:latin typeface="Garamond" panose="02020404030301010803" pitchFamily="18" charset="0"/>
              </a:rPr>
              <a:t>Zīmoga nospiedums</a:t>
            </a:r>
          </a:p>
          <a:p>
            <a:r>
              <a:rPr lang="lv-LV" sz="2800" dirty="0">
                <a:latin typeface="Garamond" panose="02020404030301010803" pitchFamily="18" charset="0"/>
              </a:rPr>
              <a:t>Dokumenta apstiprinājuma uzraksts un atzīme par dokumenta apstiprinājumu</a:t>
            </a:r>
          </a:p>
          <a:p>
            <a:r>
              <a:rPr lang="lv-LV" sz="2800" dirty="0">
                <a:latin typeface="Garamond" panose="02020404030301010803" pitchFamily="18" charset="0"/>
              </a:rPr>
              <a:t>Dokumenta reģistrācijas numurs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D0CE2-91FF-49B3-A5D8-181E900D7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9" name="Rectangle 8">
            <a:extLst>
              <a:ext uri="{FF2B5EF4-FFF2-40B4-BE49-F238E27FC236}">
                <a16:creationId xmlns:a16="http://schemas.microsoft.com/office/drawing/2014/main" id="{58AEBD96-C315-4F53-9D9E-0E20E993E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11" name="Rectangle 10">
            <a:extLst>
              <a:ext uri="{FF2B5EF4-FFF2-40B4-BE49-F238E27FC236}">
                <a16:creationId xmlns:a16="http://schemas.microsoft.com/office/drawing/2014/main" id="{78916AAA-66F6-4DFA-88ED-7E27CF6B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grpSp>
        <p:nvGrpSpPr>
          <p:cNvPr id="13" name="Group 12">
            <a:extLst>
              <a:ext uri="{FF2B5EF4-FFF2-40B4-BE49-F238E27FC236}">
                <a16:creationId xmlns:a16="http://schemas.microsoft.com/office/drawing/2014/main" id="{A137D43F-BAD6-47F1-AA65-AEEA38A2FF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14" name="Oval 13">
              <a:extLst>
                <a:ext uri="{FF2B5EF4-FFF2-40B4-BE49-F238E27FC236}">
                  <a16:creationId xmlns:a16="http://schemas.microsoft.com/office/drawing/2014/main" id="{D512C9B2-6B22-4211-A940-FCD7C2CD0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lv-LV"/>
            </a:p>
          </p:txBody>
        </p:sp>
        <p:sp>
          <p:nvSpPr>
            <p:cNvPr id="15" name="Oval 14">
              <a:extLst>
                <a:ext uri="{FF2B5EF4-FFF2-40B4-BE49-F238E27FC236}">
                  <a16:creationId xmlns:a16="http://schemas.microsoft.com/office/drawing/2014/main" id="{85F7DB84-CDE7-46F8-90DD-9D048A7D52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lv-LV"/>
            </a:p>
          </p:txBody>
        </p:sp>
      </p:grpSp>
      <p:sp useBgFill="1">
        <p:nvSpPr>
          <p:cNvPr id="17" name="Rectangle 16">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9" name="Group 18">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20" name="Oval 19">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6">
                <a:duotone>
                  <a:schemeClr val="accent1">
                    <a:shade val="45000"/>
                    <a:satMod val="135000"/>
                  </a:schemeClr>
                  <a:prstClr val="white"/>
                </a:duotone>
                <a:extLst>
                  <a:ext uri="{BEBA8EAE-BF5A-486C-A8C5-ECC9F3942E4B}">
                    <a14:imgProps xmlns:a14="http://schemas.microsoft.com/office/drawing/2010/main">
                      <a14:imgLayer r:embed="rId7">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1" name="Oval 20">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977E488A-5FDF-40BC-9126-8CA88FFDEC18}"/>
              </a:ext>
            </a:extLst>
          </p:cNvPr>
          <p:cNvSpPr>
            <a:spLocks noGrp="1"/>
          </p:cNvSpPr>
          <p:nvPr>
            <p:ph type="title"/>
          </p:nvPr>
        </p:nvSpPr>
        <p:spPr>
          <a:xfrm>
            <a:off x="1717507" y="1316890"/>
            <a:ext cx="4606394" cy="4224216"/>
          </a:xfrm>
        </p:spPr>
        <p:txBody>
          <a:bodyPr vert="horz" lIns="91440" tIns="45720" rIns="91440" bIns="45720" rtlCol="0" anchor="ctr">
            <a:normAutofit/>
          </a:bodyPr>
          <a:lstStyle/>
          <a:p>
            <a:pPr algn="ctr">
              <a:lnSpc>
                <a:spcPct val="80000"/>
              </a:lnSpc>
            </a:pPr>
            <a:r>
              <a:rPr lang="en-US" sz="4000" dirty="0" err="1">
                <a:solidFill>
                  <a:srgbClr val="FFFFFF"/>
                </a:solidFill>
                <a:latin typeface="Garamond" panose="02020404030301010803" pitchFamily="18" charset="0"/>
              </a:rPr>
              <a:t>Pateicos</a:t>
            </a:r>
            <a:r>
              <a:rPr lang="en-US" sz="4000" dirty="0">
                <a:solidFill>
                  <a:srgbClr val="FFFFFF"/>
                </a:solidFill>
                <a:latin typeface="Garamond" panose="02020404030301010803" pitchFamily="18" charset="0"/>
              </a:rPr>
              <a:t> par </a:t>
            </a:r>
            <a:r>
              <a:rPr lang="en-US" sz="4000" dirty="0" err="1">
                <a:solidFill>
                  <a:srgbClr val="FFFFFF"/>
                </a:solidFill>
                <a:latin typeface="Garamond" panose="02020404030301010803" pitchFamily="18" charset="0"/>
              </a:rPr>
              <a:t>uzmanību</a:t>
            </a:r>
            <a:r>
              <a:rPr lang="en-US" sz="4000" dirty="0">
                <a:solidFill>
                  <a:srgbClr val="FFFFFF"/>
                </a:solidFill>
                <a:latin typeface="Garamond" panose="02020404030301010803" pitchFamily="18" charset="0"/>
              </a:rPr>
              <a:t>!</a:t>
            </a:r>
            <a:br>
              <a:rPr lang="en-US" sz="4000" dirty="0">
                <a:solidFill>
                  <a:srgbClr val="FFFFFF"/>
                </a:solidFill>
                <a:latin typeface="Garamond" panose="02020404030301010803" pitchFamily="18" charset="0"/>
              </a:rPr>
            </a:br>
            <a:r>
              <a:rPr lang="en-US" sz="4000" dirty="0" err="1">
                <a:solidFill>
                  <a:srgbClr val="FFFFFF"/>
                </a:solidFill>
                <a:latin typeface="Garamond" panose="02020404030301010803" pitchFamily="18" charset="0"/>
              </a:rPr>
              <a:t>Veiksmi</a:t>
            </a:r>
            <a:r>
              <a:rPr lang="en-US" sz="4000" dirty="0">
                <a:solidFill>
                  <a:srgbClr val="FFFFFF"/>
                </a:solidFill>
                <a:latin typeface="Garamond" panose="02020404030301010803" pitchFamily="18" charset="0"/>
              </a:rPr>
              <a:t> un </a:t>
            </a:r>
            <a:r>
              <a:rPr lang="en-US" sz="4000" dirty="0" err="1">
                <a:solidFill>
                  <a:srgbClr val="FFFFFF"/>
                </a:solidFill>
                <a:latin typeface="Garamond" panose="02020404030301010803" pitchFamily="18" charset="0"/>
              </a:rPr>
              <a:t>izdošanos</a:t>
            </a:r>
            <a:r>
              <a:rPr lang="en-US" sz="4000" dirty="0">
                <a:solidFill>
                  <a:srgbClr val="FFFFFF"/>
                </a:solidFill>
                <a:latin typeface="Garamond" panose="02020404030301010803" pitchFamily="18" charset="0"/>
              </a:rPr>
              <a:t> </a:t>
            </a:r>
            <a:r>
              <a:rPr lang="en-US" sz="4000" dirty="0" err="1">
                <a:solidFill>
                  <a:srgbClr val="FFFFFF"/>
                </a:solidFill>
                <a:latin typeface="Garamond" panose="02020404030301010803" pitchFamily="18" charset="0"/>
              </a:rPr>
              <a:t>bērnu</a:t>
            </a:r>
            <a:r>
              <a:rPr lang="en-US" sz="4000" dirty="0">
                <a:solidFill>
                  <a:srgbClr val="FFFFFF"/>
                </a:solidFill>
                <a:latin typeface="Garamond" panose="02020404030301010803" pitchFamily="18" charset="0"/>
              </a:rPr>
              <a:t> </a:t>
            </a:r>
            <a:r>
              <a:rPr lang="en-US" sz="4000" dirty="0" err="1">
                <a:solidFill>
                  <a:srgbClr val="FFFFFF"/>
                </a:solidFill>
                <a:latin typeface="Garamond" panose="02020404030301010803" pitchFamily="18" charset="0"/>
              </a:rPr>
              <a:t>nometņu</a:t>
            </a:r>
            <a:r>
              <a:rPr lang="en-US" sz="4000" dirty="0">
                <a:solidFill>
                  <a:srgbClr val="FFFFFF"/>
                </a:solidFill>
                <a:latin typeface="Garamond" panose="02020404030301010803" pitchFamily="18" charset="0"/>
              </a:rPr>
              <a:t> </a:t>
            </a:r>
            <a:r>
              <a:rPr lang="en-US" sz="4000" dirty="0" err="1">
                <a:solidFill>
                  <a:srgbClr val="FFFFFF"/>
                </a:solidFill>
                <a:latin typeface="Garamond" panose="02020404030301010803" pitchFamily="18" charset="0"/>
              </a:rPr>
              <a:t>organizācijā</a:t>
            </a:r>
            <a:r>
              <a:rPr lang="en-US" sz="4000" dirty="0">
                <a:solidFill>
                  <a:srgbClr val="FFFFFF"/>
                </a:solidFill>
                <a:latin typeface="Garamond" panose="02020404030301010803" pitchFamily="18" charset="0"/>
              </a:rPr>
              <a:t>!</a:t>
            </a:r>
          </a:p>
        </p:txBody>
      </p:sp>
      <p:sp>
        <p:nvSpPr>
          <p:cNvPr id="23" name="Rectangle 22">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Tree>
    <p:extLst>
      <p:ext uri="{BB962C8B-B14F-4D97-AF65-F5344CB8AC3E}">
        <p14:creationId xmlns:p14="http://schemas.microsoft.com/office/powerpoint/2010/main" val="91668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7044268" y="1465790"/>
            <a:ext cx="3860798" cy="3941345"/>
          </a:xfrm>
        </p:spPr>
        <p:txBody>
          <a:bodyPr>
            <a:normAutofit/>
          </a:bodyPr>
          <a:lstStyle/>
          <a:p>
            <a:r>
              <a:rPr lang="lv-LV" sz="3800" dirty="0">
                <a:latin typeface="Garamond" panose="02020404030301010803" pitchFamily="18" charset="0"/>
              </a:rPr>
              <a:t>Iekšlietu ministrijas Informācijas centrs</a:t>
            </a:r>
            <a:br>
              <a:rPr lang="lv-LV" sz="3800" dirty="0">
                <a:latin typeface="Garamond" panose="02020404030301010803" pitchFamily="18" charset="0"/>
              </a:rPr>
            </a:br>
            <a:endParaRPr lang="lv-LV" sz="38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602" y="653241"/>
            <a:ext cx="5132665" cy="5549103"/>
          </a:xfrm>
        </p:spPr>
        <p:txBody>
          <a:bodyPr anchor="ctr">
            <a:normAutofit/>
          </a:bodyPr>
          <a:lstStyle/>
          <a:p>
            <a:r>
              <a:rPr lang="lv-LV" sz="1800" dirty="0">
                <a:latin typeface="Garamond" panose="02020404030301010803" pitchFamily="18" charset="0"/>
              </a:rPr>
              <a:t>Pieprasot informāciju par fizisku personu nepieciešams zināt:</a:t>
            </a:r>
          </a:p>
          <a:p>
            <a:pPr lvl="1"/>
            <a:r>
              <a:rPr lang="lv-LV" dirty="0">
                <a:latin typeface="Garamond" panose="02020404030301010803" pitchFamily="18" charset="0"/>
              </a:rPr>
              <a:t>Vārdu</a:t>
            </a:r>
          </a:p>
          <a:p>
            <a:pPr lvl="1"/>
            <a:r>
              <a:rPr lang="lv-LV" dirty="0">
                <a:latin typeface="Garamond" panose="02020404030301010803" pitchFamily="18" charset="0"/>
              </a:rPr>
              <a:t>Uzvārdu</a:t>
            </a:r>
          </a:p>
          <a:p>
            <a:pPr lvl="1"/>
            <a:r>
              <a:rPr lang="lv-LV" dirty="0">
                <a:latin typeface="Garamond" panose="02020404030301010803" pitchFamily="18" charset="0"/>
              </a:rPr>
              <a:t>Personas kodu</a:t>
            </a:r>
          </a:p>
          <a:p>
            <a:r>
              <a:rPr lang="lv-LV" sz="1800" dirty="0">
                <a:latin typeface="Garamond" panose="02020404030301010803" pitchFamily="18" charset="0"/>
              </a:rPr>
              <a:t>Rakstām brīvā formā IeM IC adresētu iesniegumu ar lūgumu sniegt ziņas vai uz minētajām personām neattiecas Bērnu tiesību aizsardzības likuma 72. pantā noteiktie ierobežojumi</a:t>
            </a:r>
          </a:p>
          <a:p>
            <a:r>
              <a:rPr lang="lv-LV" sz="1800" dirty="0">
                <a:latin typeface="Garamond" panose="02020404030301010803" pitchFamily="18" charset="0"/>
              </a:rPr>
              <a:t>Arī ziņas par ārvalstniekiem var pieprasīt, tikai jārēķinās ar ilgāku atbildes laiku</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6506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991CC6E9-42A7-7B3F-D373-DEAAD9D38200}"/>
              </a:ext>
            </a:extLst>
          </p:cNvPr>
          <p:cNvSpPr>
            <a:spLocks noGrp="1"/>
          </p:cNvSpPr>
          <p:nvPr>
            <p:ph type="title"/>
          </p:nvPr>
        </p:nvSpPr>
        <p:spPr>
          <a:xfrm>
            <a:off x="1286934" y="1465790"/>
            <a:ext cx="3860798" cy="3941345"/>
          </a:xfrm>
        </p:spPr>
        <p:txBody>
          <a:bodyPr>
            <a:normAutofit/>
          </a:bodyPr>
          <a:lstStyle/>
          <a:p>
            <a:r>
              <a:rPr lang="lv-LV" sz="3800" dirty="0">
                <a:latin typeface="Garamond" panose="02020404030301010803" pitchFamily="18" charset="0"/>
              </a:rPr>
              <a:t>persona kura sodīta par vardarbību</a:t>
            </a:r>
            <a:endParaRPr lang="lv-LV" sz="3800" dirty="0"/>
          </a:p>
        </p:txBody>
      </p:sp>
      <p:sp>
        <p:nvSpPr>
          <p:cNvPr id="16" name="Satura vietturis 2">
            <a:extLst>
              <a:ext uri="{FF2B5EF4-FFF2-40B4-BE49-F238E27FC236}">
                <a16:creationId xmlns:a16="http://schemas.microsoft.com/office/drawing/2014/main" id="{94914C3A-8662-05E7-586A-D08F6A29BB90}"/>
              </a:ext>
            </a:extLst>
          </p:cNvPr>
          <p:cNvSpPr>
            <a:spLocks noGrp="1"/>
          </p:cNvSpPr>
          <p:nvPr>
            <p:ph idx="1"/>
          </p:nvPr>
        </p:nvSpPr>
        <p:spPr>
          <a:xfrm>
            <a:off x="6417733" y="1359090"/>
            <a:ext cx="5132665" cy="4048046"/>
          </a:xfrm>
        </p:spPr>
        <p:txBody>
          <a:bodyPr anchor="ctr">
            <a:normAutofit/>
          </a:bodyPr>
          <a:lstStyle/>
          <a:p>
            <a:r>
              <a:rPr lang="lv-LV" sz="1800" dirty="0">
                <a:latin typeface="Garamond" panose="02020404030301010803" pitchFamily="18" charset="0"/>
              </a:rPr>
              <a:t>Ministru kabineta 2024. gada 9. janvāra  noteikumi Nr. 13 «Kārtība, kādā tiek izvērtēta par vardarbību sodītas personas atbilstība darbam, brīvprātīgajam darbam vai pakalpojuma sniegšanai bērnu iestādēs un pasākumos»</a:t>
            </a:r>
          </a:p>
          <a:p>
            <a:r>
              <a:rPr lang="lv-LV" sz="1800" dirty="0">
                <a:latin typeface="Garamond" panose="02020404030301010803" pitchFamily="18" charset="0"/>
                <a:hlinkClick r:id="rId4"/>
              </a:rPr>
              <a:t>https://likumi.lv/ta/id/348995-kartiba-kada-tiek-izverteta-par-vardarbibu-soditas-personas-atbilstiba-darbam-brivpratigajam-darbam-vai-pakalpojuma-sniegsanai-</a:t>
            </a:r>
            <a:r>
              <a:rPr lang="lv-LV" sz="1800" dirty="0">
                <a:latin typeface="Garamond" panose="02020404030301010803" pitchFamily="18" charset="0"/>
              </a:rPr>
              <a:t>... </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0557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1286934" y="1465790"/>
            <a:ext cx="3860798" cy="3941345"/>
          </a:xfrm>
        </p:spPr>
        <p:txBody>
          <a:bodyPr>
            <a:normAutofit/>
          </a:bodyPr>
          <a:lstStyle/>
          <a:p>
            <a:r>
              <a:rPr lang="lv-LV" sz="3800" dirty="0">
                <a:latin typeface="Garamond" panose="02020404030301010803" pitchFamily="18" charset="0"/>
              </a:rPr>
              <a:t>Iekšējie normatīvie akti</a:t>
            </a:r>
            <a:br>
              <a:rPr lang="lv-LV" sz="3800" dirty="0">
                <a:latin typeface="Garamond" panose="02020404030301010803" pitchFamily="18" charset="0"/>
              </a:rPr>
            </a:br>
            <a:endParaRPr lang="lv-LV" sz="38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7733" y="733923"/>
            <a:ext cx="5132665" cy="5468421"/>
          </a:xfrm>
        </p:spPr>
        <p:txBody>
          <a:bodyPr anchor="ctr">
            <a:normAutofit/>
          </a:bodyPr>
          <a:lstStyle/>
          <a:p>
            <a:r>
              <a:rPr lang="lv-LV" sz="1500" dirty="0">
                <a:latin typeface="Garamond" panose="02020404030301010803" pitchFamily="18" charset="0"/>
              </a:rPr>
              <a:t>Nometnes vadītāja kompetence iekšējo normatīvo aktu izstrādē</a:t>
            </a:r>
          </a:p>
          <a:p>
            <a:r>
              <a:rPr lang="lv-LV" sz="1500" dirty="0">
                <a:latin typeface="Garamond" panose="02020404030301010803" pitchFamily="18" charset="0"/>
              </a:rPr>
              <a:t>Darba drošības noteikumi – darba aizsardzības likums</a:t>
            </a:r>
          </a:p>
          <a:p>
            <a:pPr algn="just"/>
            <a:r>
              <a:rPr lang="lv-LV" sz="1500" dirty="0">
                <a:latin typeface="Garamond" panose="02020404030301010803" pitchFamily="18" charset="0"/>
              </a:rPr>
              <a:t>Iekšējās kārtības un drošības noteikumi - </a:t>
            </a:r>
            <a:r>
              <a:rPr lang="lv-LV" sz="1300" dirty="0">
                <a:latin typeface="Garamond" panose="02020404030301010803" pitchFamily="18" charset="0"/>
              </a:rPr>
              <a:t>nosacījumi traumu un ievainojumu profilaksei, ugunsdrošības prasības, rīcību drošības prasību ievērošanai, dalībnieku tiesības, pienākumus un atbildību, aizliegumu dalībniekiem lietot tabakas izstrādājumus, augu smēķēšanas produktus, elektroniskās smēķēšanas ierīces, alkoholiskos dzērienus, narkotiskās, psihotropās vai citas atkarību izraisošas vielas (turpmāk – atkarību izraisošas vielas), rīcības algoritmu jebkādas vardarbības preventīvai novēršanai un rīcībai jebkādas vardarbības gadījumā, kā arī citus būtiskus jautājumus, kas jāievēro dalībniekiem, atrodoties nometnē</a:t>
            </a: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0495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1286934" y="1465790"/>
            <a:ext cx="3860798" cy="3941345"/>
          </a:xfrm>
        </p:spPr>
        <p:txBody>
          <a:bodyPr>
            <a:normAutofit/>
          </a:bodyPr>
          <a:lstStyle/>
          <a:p>
            <a:r>
              <a:rPr lang="lv-LV" sz="4200" dirty="0">
                <a:latin typeface="Garamond" panose="02020404030301010803" pitchFamily="18" charset="0"/>
              </a:rPr>
              <a:t>ATZINUMI</a:t>
            </a:r>
            <a:br>
              <a:rPr lang="lv-LV" sz="4200" dirty="0">
                <a:latin typeface="Garamond" panose="02020404030301010803" pitchFamily="18" charset="0"/>
              </a:rPr>
            </a:br>
            <a:endParaRPr lang="lv-LV" sz="42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MK 2009. gada 1. septembra noteikumu Nr. 981 «Bērnu nometņu organizēšanas un darbības kārtība» 8.5. un 8.6. apakšpunkti:</a:t>
            </a:r>
          </a:p>
          <a:p>
            <a:pPr lvl="1"/>
            <a:r>
              <a:rPr lang="lv-LV" dirty="0">
                <a:latin typeface="Garamond" panose="02020404030301010803" pitchFamily="18" charset="0"/>
              </a:rPr>
              <a:t>Saņem POZITĪVU VUGD un VI atzinumu</a:t>
            </a:r>
          </a:p>
          <a:p>
            <a:r>
              <a:rPr lang="lv-LV" dirty="0">
                <a:latin typeface="Garamond" panose="02020404030301010803" pitchFamily="18" charset="0"/>
              </a:rPr>
              <a:t>8.7. apakšpunkts – reģistrē PVD ēdināšanas pakalpojumu</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9785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1286934" y="1465790"/>
            <a:ext cx="3860798" cy="3941345"/>
          </a:xfrm>
        </p:spPr>
        <p:txBody>
          <a:bodyPr>
            <a:normAutofit/>
          </a:bodyPr>
          <a:lstStyle/>
          <a:p>
            <a:r>
              <a:rPr lang="lv-LV" sz="4400" dirty="0">
                <a:latin typeface="Garamond" panose="02020404030301010803" pitchFamily="18" charset="0"/>
              </a:rPr>
              <a:t>Publiski pieejama informācija</a:t>
            </a:r>
            <a:br>
              <a:rPr lang="lv-LV" sz="5600" dirty="0">
                <a:latin typeface="Garamond" panose="02020404030301010803" pitchFamily="18" charset="0"/>
              </a:rPr>
            </a:br>
            <a:endParaRPr lang="lv-LV" sz="56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MK 2009. gada 1. septembra noteikumu Nr. 981 «Bērnu nometņu organizēšanas un darbības kārtība» 10.8. apakšpunkts</a:t>
            </a:r>
          </a:p>
          <a:p>
            <a:r>
              <a:rPr lang="lv-LV" dirty="0">
                <a:latin typeface="Garamond" panose="02020404030301010803" pitchFamily="18" charset="0"/>
              </a:rPr>
              <a:t>Nometnes teritorijas noteikšana telpā</a:t>
            </a:r>
          </a:p>
          <a:p>
            <a:r>
              <a:rPr lang="lv-LV" dirty="0">
                <a:latin typeface="Garamond" panose="02020404030301010803" pitchFamily="18" charset="0"/>
              </a:rPr>
              <a:t>Pasākuma atbildīgo personu kontakti</a:t>
            </a:r>
          </a:p>
          <a:p>
            <a:r>
              <a:rPr lang="lv-LV" dirty="0">
                <a:latin typeface="Garamond" panose="02020404030301010803" pitchFamily="18" charset="0"/>
              </a:rPr>
              <a:t>Nometnes dalībniekiem nepārtraukti pieejama informācija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66954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Wood Type</Template>
  <TotalTime>3054</TotalTime>
  <Words>2666</Words>
  <Application>Microsoft Office PowerPoint</Application>
  <PresentationFormat>Platekrāna</PresentationFormat>
  <Paragraphs>271</Paragraphs>
  <Slides>41</Slides>
  <Notes>9</Notes>
  <HiddenSlides>0</HiddenSlides>
  <MMClips>0</MMClips>
  <ScaleCrop>false</ScaleCrop>
  <HeadingPairs>
    <vt:vector size="6" baseType="variant">
      <vt:variant>
        <vt:lpstr>Lietotie fonti</vt:lpstr>
      </vt:variant>
      <vt:variant>
        <vt:i4>7</vt:i4>
      </vt:variant>
      <vt:variant>
        <vt:lpstr>Dizains</vt:lpstr>
      </vt:variant>
      <vt:variant>
        <vt:i4>1</vt:i4>
      </vt:variant>
      <vt:variant>
        <vt:lpstr>Slaidu virsraksti</vt:lpstr>
      </vt:variant>
      <vt:variant>
        <vt:i4>41</vt:i4>
      </vt:variant>
    </vt:vector>
  </HeadingPairs>
  <TitlesOfParts>
    <vt:vector size="49" baseType="lpstr">
      <vt:lpstr>Arial</vt:lpstr>
      <vt:lpstr>Calibri</vt:lpstr>
      <vt:lpstr>Garamond</vt:lpstr>
      <vt:lpstr>Rockwell</vt:lpstr>
      <vt:lpstr>Rockwell Condensed</vt:lpstr>
      <vt:lpstr>Rockwell Extra Bold</vt:lpstr>
      <vt:lpstr>Wingdings</vt:lpstr>
      <vt:lpstr>Wood Type</vt:lpstr>
      <vt:lpstr>Juridiskie aspekti Bērnu nometņu organizācijā</vt:lpstr>
      <vt:lpstr>Saturs</vt:lpstr>
      <vt:lpstr>Bērnu aizsardzības centra statistika</vt:lpstr>
      <vt:lpstr>Bērnu Tiesību aizsardzības likums  72.pants</vt:lpstr>
      <vt:lpstr>Iekšlietu ministrijas Informācijas centrs </vt:lpstr>
      <vt:lpstr>persona kura sodīta par vardarbību</vt:lpstr>
      <vt:lpstr>Iekšējie normatīvie akti </vt:lpstr>
      <vt:lpstr>ATZINUMI </vt:lpstr>
      <vt:lpstr>Publiski pieejama informācija </vt:lpstr>
      <vt:lpstr>Aktuāli</vt:lpstr>
      <vt:lpstr>Grozījumi  MK noteikumos Nr. 981</vt:lpstr>
      <vt:lpstr>Augstākās tiesas spriedums</vt:lpstr>
      <vt:lpstr>Administratīvā atbildība</vt:lpstr>
      <vt:lpstr>Bērnu tiesību aizsardzības likums</vt:lpstr>
      <vt:lpstr>Izglītības likums</vt:lpstr>
      <vt:lpstr>Atbildība</vt:lpstr>
      <vt:lpstr>Atbildība</vt:lpstr>
      <vt:lpstr>Līgumi</vt:lpstr>
      <vt:lpstr>Personāla izvēle un piesaiste</vt:lpstr>
      <vt:lpstr>Instruktāžas</vt:lpstr>
      <vt:lpstr>Līgumi</vt:lpstr>
      <vt:lpstr>Līgumattiecību elementi</vt:lpstr>
      <vt:lpstr>Piemērojamie līgumu veidi</vt:lpstr>
      <vt:lpstr>Darba līgums</vt:lpstr>
      <vt:lpstr>Darba līgums</vt:lpstr>
      <vt:lpstr>Nepilngadīgo nodarbināšana</vt:lpstr>
      <vt:lpstr>Profesiju klasifikators</vt:lpstr>
      <vt:lpstr>Uzņēmuma līgums</vt:lpstr>
      <vt:lpstr>Darba līgums  vs Uzņēmuma līgums</vt:lpstr>
      <vt:lpstr>Autorlīgums</vt:lpstr>
      <vt:lpstr>Autorlīgums</vt:lpstr>
      <vt:lpstr>Bērnu nometnes definīcija</vt:lpstr>
      <vt:lpstr>BĒRNU UZRAUDZĪBAS PAKALPOJUMS</vt:lpstr>
      <vt:lpstr>Līgums par uzņemšanu nometnē</vt:lpstr>
      <vt:lpstr>Disciplinēšanas kārtība</vt:lpstr>
      <vt:lpstr>Papildu nosacījumi</vt:lpstr>
      <vt:lpstr>Līgums par brīvprātīgo darbu</vt:lpstr>
      <vt:lpstr>Nomas līgums</vt:lpstr>
      <vt:lpstr>Dokumentu juridiskais spēks un to veidi</vt:lpstr>
      <vt:lpstr>Rekvizīti kas noteiktos gadījumos ietekmē dokumenta juridisko spēku</vt:lpstr>
      <vt:lpstr>Pateicos par uzmanību! Veiksmi un izdošanos bērnu nometņu organizācijā!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Juridiskie jautājumi – līgumu slēgšana, līgumu veidi bērnu nometņu organizācijā</dc:title>
  <dc:creator>Igors Bukis-Fleitman</dc:creator>
  <cp:lastModifiedBy>Toms Zeltiņš</cp:lastModifiedBy>
  <cp:revision>128</cp:revision>
  <cp:lastPrinted>2019-09-23T13:05:00Z</cp:lastPrinted>
  <dcterms:created xsi:type="dcterms:W3CDTF">2017-11-16T09:14:35Z</dcterms:created>
  <dcterms:modified xsi:type="dcterms:W3CDTF">2025-05-12T05:33:19Z</dcterms:modified>
</cp:coreProperties>
</file>